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37.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20.xml" ContentType="application/vnd.openxmlformats-officedocument.presentationml.notesSlide+xml"/>
  <Override PartName="/ppt/notesSlides/notesSlide3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3"/>
  </p:notesMasterIdLst>
  <p:sldIdLst>
    <p:sldId id="256" r:id="rId2"/>
    <p:sldId id="339" r:id="rId3"/>
    <p:sldId id="317" r:id="rId4"/>
    <p:sldId id="258" r:id="rId5"/>
    <p:sldId id="340" r:id="rId6"/>
    <p:sldId id="376" r:id="rId7"/>
    <p:sldId id="375" r:id="rId8"/>
    <p:sldId id="378" r:id="rId9"/>
    <p:sldId id="379" r:id="rId10"/>
    <p:sldId id="412" r:id="rId11"/>
    <p:sldId id="268" r:id="rId12"/>
    <p:sldId id="279" r:id="rId13"/>
    <p:sldId id="391" r:id="rId14"/>
    <p:sldId id="342" r:id="rId15"/>
    <p:sldId id="392" r:id="rId16"/>
    <p:sldId id="343" r:id="rId17"/>
    <p:sldId id="393" r:id="rId18"/>
    <p:sldId id="405" r:id="rId19"/>
    <p:sldId id="354" r:id="rId20"/>
    <p:sldId id="394" r:id="rId21"/>
    <p:sldId id="395" r:id="rId22"/>
    <p:sldId id="396" r:id="rId23"/>
    <p:sldId id="355" r:id="rId24"/>
    <p:sldId id="356" r:id="rId25"/>
    <p:sldId id="397" r:id="rId26"/>
    <p:sldId id="398" r:id="rId27"/>
    <p:sldId id="399" r:id="rId28"/>
    <p:sldId id="400" r:id="rId29"/>
    <p:sldId id="401" r:id="rId30"/>
    <p:sldId id="402" r:id="rId31"/>
    <p:sldId id="403" r:id="rId32"/>
    <p:sldId id="404" r:id="rId33"/>
    <p:sldId id="410" r:id="rId34"/>
    <p:sldId id="411" r:id="rId35"/>
    <p:sldId id="270" r:id="rId36"/>
    <p:sldId id="281" r:id="rId37"/>
    <p:sldId id="406" r:id="rId38"/>
    <p:sldId id="407" r:id="rId39"/>
    <p:sldId id="408" r:id="rId40"/>
    <p:sldId id="409" r:id="rId41"/>
    <p:sldId id="314" r:id="rId42"/>
  </p:sldIdLst>
  <p:sldSz cx="9144000" cy="6858000" type="screen4x3"/>
  <p:notesSz cx="6858000" cy="9144000"/>
  <p:embeddedFontLst>
    <p:embeddedFont>
      <p:font typeface="Arial Black" panose="020B0A04020102020204" pitchFamily="34" charset="0"/>
      <p:bold r:id="rId44"/>
    </p:embeddedFont>
    <p:embeddedFont>
      <p:font typeface="Bebas Neue" panose="020B0604020202020204" charset="0"/>
      <p:regular r:id="rId45"/>
    </p:embeddedFont>
    <p:embeddedFont>
      <p:font typeface="Calibri" panose="020F0502020204030204" pitchFamily="34" charset="0"/>
      <p:regular r:id="rId46"/>
      <p:bold r:id="rId47"/>
      <p:italic r:id="rId48"/>
      <p:boldItalic r:id="rId49"/>
    </p:embeddedFont>
    <p:embeddedFont>
      <p:font typeface="Franklin Gothic" panose="020B0604020202020204"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Mono"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4E07"/>
    <a:srgbClr val="0000DE"/>
    <a:srgbClr val="008000"/>
    <a:srgbClr val="006600"/>
    <a:srgbClr val="4D7731"/>
    <a:srgbClr val="7D9E3A"/>
    <a:srgbClr val="BADBA5"/>
    <a:srgbClr val="E2F0D9"/>
    <a:srgbClr val="8EB65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6994" autoAdjust="0"/>
  </p:normalViewPr>
  <p:slideViewPr>
    <p:cSldViewPr snapToGrid="0" snapToObjects="1">
      <p:cViewPr>
        <p:scale>
          <a:sx n="100" d="100"/>
          <a:sy n="100" d="100"/>
        </p:scale>
        <p:origin x="318" y="-7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Características de un Procedimiento Almacenado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 bloque PL/SQL con nombre.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 un tipo de subprograma PL/SQL que realiza acciones a través del procesamiento de información.</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aceptar parámetros.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Estructuralmente está compuesto por un Encabezado (obligatorio), una sección Declarativa (opcional), una sección Ejecutable (obligatorio) y una sección para manejo de Excepciones (opcional).</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ser compilado y almacenado en la Base de datos como un objeto de un esquema.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Promueve la reusabilidad y la capacidad de mantención.</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 ser invocado, usando su nombre, desde una aplicación o desde otro bloque PL/SQL.</a:t>
            </a:r>
          </a:p>
        </p:txBody>
      </p:sp>
    </p:spTree>
    <p:extLst>
      <p:ext uri="{BB962C8B-B14F-4D97-AF65-F5344CB8AC3E}">
        <p14:creationId xmlns:p14="http://schemas.microsoft.com/office/powerpoint/2010/main" val="1947518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Creación de un Procedimiento Almacenado</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crear un Procedimiento Almacenado, se deben seguir los siguientes pasos:</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1.- Crear el Procedimiento Almacenado usando una herramienta como SQL Developer. La buenas prácticas de programación para asignarle el nombre a un procedimiento es que indique una idea de lo que realiza y debiese comenzar con SP de Stored Procedure.</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2.- Compilar el Procedimiento. Al compilarlo se crea en la base de datos. La sentencia CREATE PROCEDURE crea y almacena el código fuente y el código compilado en la base de datos.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3.- Si hay advertencia o errores de compilación el procedimiento no se puede invocar ya que el código compilado no es almacenado. Se pueden ver los errores (y luego corregir):</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 través de la interfaz de SQL Developer (pestaña Log).</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Viendo información en las Vistas USER/ALL/DBA_ERRORS .</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4.- Si la compilación es exitosa se puede ejecutar el procedimiento para llevar a cabo la acción deseada. </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18386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un Procedimiento Almacenado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sentencia CREATE PROCEDURE permite crear un nuevo Procedimiento en la Base de Datos. Se puede declarar una lista de parámetros y se debe definir las acciones a ser realizadas (lógica del negocio) a través de un bloque PL/SQL estándar.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bloque PL/SQL en el Procedimiento comienza con BEGIN, opcionalmente precedida por la declaración de variables locales, y termina con END o END seguido del nombre del Procedimiento.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opción REPLACE indica que si el procedimiento existe, se elimina y se reemplaza con la nueva versión creada por la sentencia.</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indent="-171450" algn="just" eaLnBrk="1" hangingPunct="1">
              <a:lnSpc>
                <a:spcPct val="80000"/>
              </a:lnSpc>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nombre_procedimiento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del procedimiento a ser creado.</a:t>
            </a:r>
          </a:p>
          <a:p>
            <a:pPr marL="171450" indent="-171450" algn="just" eaLnBrk="1" hangingPunct="1">
              <a:lnSpc>
                <a:spcPct val="80000"/>
              </a:lnSpc>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parámetro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nombre que se le da al parámetro del procedimiento. Se pueden tener más de un parámetro separados por coma.</a:t>
            </a:r>
          </a:p>
          <a:p>
            <a:pPr marL="171450" indent="-171450" algn="just" eaLnBrk="1" hangingPunct="1">
              <a:lnSpc>
                <a:spcPct val="80000"/>
              </a:lnSpc>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modo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define con es usado un parámetro: IN (defecto), OUT o IN OUT.</a:t>
            </a:r>
          </a:p>
          <a:p>
            <a:pPr marL="171450" indent="-171450" algn="just" eaLnBrk="1" hangingPunct="1">
              <a:lnSpc>
                <a:spcPct val="80000"/>
              </a:lnSpc>
              <a:buFont typeface="Arial" panose="020B0604020202020204" pitchFamily="34" charset="0"/>
              <a:buChar char="•"/>
            </a:pPr>
            <a:r>
              <a:rPr lang="es-MX" sz="1200" b="1" i="1" u="none" strike="noStrike" cap="none" dirty="0">
                <a:solidFill>
                  <a:srgbClr val="000000"/>
                </a:solidFill>
                <a:latin typeface="Calibri" panose="020F0502020204030204" pitchFamily="34" charset="0"/>
                <a:ea typeface="Arial"/>
                <a:cs typeface="Calibri" panose="020F0502020204030204" pitchFamily="34" charset="0"/>
                <a:sym typeface="Arial"/>
              </a:rPr>
              <a:t>tipo_dato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tipo de dato asociado al parámetro. No se indica el tamaño en forma explícita a menos que se utilice el atributo %TYPE.</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Existen dos opciones para crear un Procedimiento Almacenado usando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primera opción es abrir una Hoja de Trabajo de SQL (número 1) y escribir el código (número 2). Una vez que se ha escrito todo el código se debe elegir la opción Ejecutar Script (número 2).  Si el procedimiento no tiene errores, quedará almacenado en la base de datos y podrá ser usado por los usuarios (número 3). Si el procedimiento tiene errores de compilación quedará almacenado en la base de datos pero no podrá ser ejecutado hasta que se corrijan todos los errores (número 4).</a:t>
            </a:r>
          </a:p>
          <a:p>
            <a:pPr marL="0" indent="0" algn="just" eaLnBrk="1" hangingPunct="1">
              <a:lnSpc>
                <a:spcPct val="80000"/>
              </a:lnSpc>
              <a:buFont typeface="Arial" panose="020B0604020202020204" pitchFamily="34" charset="0"/>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Crear un Procedimiento Almacenado</a:t>
            </a:r>
          </a:p>
          <a:p>
            <a:pPr marL="0" indent="0" algn="just" eaLnBrk="1" hangingPunct="1">
              <a:lnSpc>
                <a:spcPct val="80000"/>
              </a:lnSpc>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elegir Procedimientos (número 1) y con el botón derecho del mouse seleccionar Nuevo Procedimiento (número 2). Se abrirá una ventana en donde se le puede dar el nombre al Procedimiento, opcionalmente se pueden definir los parámetros que usará y dar click en el botón aceptar (número 3).  Se abrirá el área de trabajo para escribir el código del Procedimiento y se debe compilar para que quede almacenado en la base de datos (número 4). Si el procedimiento no tiene errores, quedará almacenado en la base de datos y podrá ser usado por los usuarios. Si el procedimiento tiene errores de compilación quedará almacenado en la base de datos pero no podrá ser ejecutado hasta que se corrijan todos los errores.</a:t>
            </a:r>
          </a:p>
        </p:txBody>
      </p:sp>
    </p:spTree>
    <p:extLst>
      <p:ext uri="{BB962C8B-B14F-4D97-AF65-F5344CB8AC3E}">
        <p14:creationId xmlns:p14="http://schemas.microsoft.com/office/powerpoint/2010/main" val="359114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Crear un Procedimiento Almacenado</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indent="0" algn="just" eaLnBrk="1" hangingPunct="1">
              <a:lnSpc>
                <a:spcPct val="90000"/>
              </a:lnSpc>
              <a:spcBef>
                <a:spcPct val="0"/>
              </a:spcBef>
              <a:buFont typeface="Arial" panose="020B0604020202020204" pitchFamily="34" charset="0"/>
              <a:buNone/>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se crea el procedimiento almacenado SP_INSERT_EMP_RETIRADO. En él se definen la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reg_emp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que es un registro cuyos campos son todas las columnas (nombres y tipos de datos) de la tabla EMPLOYEES. Este registro es utilizado para almacenar la fila completa del empleado 124 (asignado a la variable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v_id_emp</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Los valores almacenados en los campos del registro son utilizados para insertar una nueva fila en la tabla EMPLEADOS_RETIRADOS. En el procedimiento se muestran dos opciones para insertar los valores almacenados en el registro. La primera opción es referenciar cada campo del registro en forma explícita, la segunda opción es utilizar el registro completo y en este caso es la base de datos quien obtiene los valores de cada campo del registro para insertarlos en la tabla EMPLEADOS_RETIRADOS.</a:t>
            </a:r>
          </a:p>
          <a:p>
            <a:pPr marL="0" indent="0" algn="just" eaLnBrk="1" hangingPunct="1">
              <a:lnSpc>
                <a:spcPct val="90000"/>
              </a:lnSpc>
              <a:spcBef>
                <a:spcPct val="0"/>
              </a:spcBef>
              <a:buFont typeface="Arial" panose="020B0604020202020204"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Como el procedimiento no posee errores de compilación, se crea en la base de datos, en el esquema HR. Como el procedimiento ahora está almacenado en la base de datos se puede ejecutar las veces que se requiera y podría ser ejecutado por otro usuario de la base de datos si tuviera privilegios de ejecución sobre el procedimiento SP_INSERT_EMP_RETIRADO y permiso de SELECT sobre las tablas que se usan en el procedimiento.</a:t>
            </a:r>
          </a:p>
          <a:p>
            <a:pPr marL="0" indent="0" algn="just" eaLnBrk="1" hangingPunct="1">
              <a:lnSpc>
                <a:spcPct val="90000"/>
              </a:lnSpc>
              <a:spcBef>
                <a:spcPct val="0"/>
              </a:spcBef>
              <a:buFont typeface="Arial" panose="020B0604020202020204" pitchFamily="34" charset="0"/>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02309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Ejecutar un Procedimiento Almacenado</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indent="0" algn="just" eaLnBrk="1" hangingPunct="1">
              <a:lnSpc>
                <a:spcPct val="90000"/>
              </a:lnSpc>
              <a:spcBef>
                <a:spcPct val="0"/>
              </a:spcBef>
              <a:buFont typeface="Arial" panose="020B0604020202020204" pitchFamily="34" charset="0"/>
              <a:buNone/>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Una vez creado y compilado en forma correcta, el Procedimiento puede ser ejecutado y en este paso es cuando recién las acciones programadas en el Procedimiento serán ejecutadas.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dirty="0">
                <a:latin typeface="Arial" pitchFamily="34" charset="0"/>
                <a:cs typeface="Arial" pitchFamily="34" charset="0"/>
              </a:rPr>
              <a:t>La primera opción, es ejecutar el pr</a:t>
            </a:r>
            <a:r>
              <a:rPr lang="es-MX" sz="1200" baseline="0" dirty="0">
                <a:latin typeface="Arial" pitchFamily="34" charset="0"/>
                <a:cs typeface="Arial" pitchFamily="34" charset="0"/>
              </a:rPr>
              <a:t>ocedimiento utilizando la cláusula EXEC o EXECUTE seguido del nombre del procedimiento que se desea ejecutar. En este caso SP_INSERT_EMP_RETIRADO que se creó en el ejemplo anterior. Si el procedimiento se ejecutó sin errores (que no necesariamente significa que haya realizado lo que queremos) aparecerá el mensaje Procedimiento PL/SQL terminado correctamente.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aseline="0" dirty="0">
                <a:latin typeface="Arial" pitchFamily="34" charset="0"/>
                <a:cs typeface="Arial" pitchFamily="34" charset="0"/>
              </a:rPr>
              <a:t>La segunda opción, es ejecutar el procedimiento través de un bloque PL/SQL Anónimo. En esta opción, no va la palabra EXEC o EXECUTE. Si el procedimiento se ejecutó sin errores (que no necesariamente significa que haya realizado lo que queremos) aparecerá el mensaje Procedimiento PL/SQL terminado correctamente.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aseline="0" dirty="0">
                <a:latin typeface="Arial" pitchFamily="34" charset="0"/>
                <a:cs typeface="Arial" pitchFamily="34" charset="0"/>
              </a:rPr>
              <a:t>La tercera opción, es ejecutar el procedimiento a través de la opción de SQL </a:t>
            </a:r>
            <a:r>
              <a:rPr lang="es-MX" sz="1200" baseline="0" dirty="0" err="1">
                <a:latin typeface="Arial" pitchFamily="34" charset="0"/>
                <a:cs typeface="Arial" pitchFamily="34" charset="0"/>
              </a:rPr>
              <a:t>Developer</a:t>
            </a:r>
            <a:r>
              <a:rPr lang="es-MX" sz="1200" baseline="0" dirty="0">
                <a:latin typeface="Arial" pitchFamily="34" charset="0"/>
                <a:cs typeface="Arial" pitchFamily="34" charset="0"/>
              </a:rPr>
              <a:t>. Para esto se debe elegir el procedimiento, con el botón derecho del mouse aparecerá la ventana en donde se puede elegir la opción ejecutar. Después de esto aparecerá la ventana Ejecutar PL/SQL, en donde podemos ver que la herramienta también ejecuta el procedimiento a través de un bloque PL/SQL Anónimo. Al final del nombre del procedimiento aparece (), esto es porque el procedimiento no usa parámetros. Si usara, entre los paréntesis aparecerían especificados y se les tendría que asignar un valor. Si el procedimiento se ejecutó sin errores (que no necesariamente significa que haya realizado lo que queremos) aparecerá el mensaje El proceso ha terminado.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aseline="0" dirty="0">
                <a:latin typeface="Arial" pitchFamily="34" charset="0"/>
                <a:cs typeface="Arial" pitchFamily="34" charset="0"/>
              </a:rPr>
              <a:t>En cualquiera de las opciones, sólo cuando se ejecuta el procedimiento SP_INSERT_EMP_RETIRADO </a:t>
            </a:r>
            <a:r>
              <a:rPr lang="es-MX" sz="1200" dirty="0">
                <a:latin typeface="Arial" pitchFamily="34" charset="0"/>
                <a:cs typeface="Arial" pitchFamily="34" charset="0"/>
              </a:rPr>
              <a:t>se insertará la nueva fila en la tabla EMPLEADOS_RETIRADOS y se visualizará el mensaje.</a:t>
            </a:r>
          </a:p>
          <a:p>
            <a:pPr marL="0" indent="0" algn="just" eaLnBrk="1" hangingPunct="1">
              <a:lnSpc>
                <a:spcPct val="90000"/>
              </a:lnSpc>
              <a:spcBef>
                <a:spcPct val="0"/>
              </a:spcBef>
              <a:buFont typeface="Arial" panose="020B0604020202020204" pitchFamily="34" charset="0"/>
              <a:buNone/>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809796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Eliminar un Procedimiento Almacenado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pueden eliminar los procedimientos que están almacenado en la Base de Datos mediante dos opciones:</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Usando la sentencia DROP PROCEDURE:</a:t>
            </a:r>
          </a:p>
          <a:p>
            <a:pPr marL="1085850" lvl="2"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085850" lvl="2" indent="-171450" algn="just" eaLnBrk="1" hangingPunct="1">
              <a:lnSpc>
                <a:spcPct val="80000"/>
              </a:lnSpc>
              <a:buFont typeface="Arial" panose="020B0604020202020204" pitchFamily="34" charset="0"/>
              <a:buChar char="•"/>
            </a:pPr>
            <a:r>
              <a:rPr lang="es-MX" sz="1200" b="1" i="1" u="none" strike="noStrike" cap="none" dirty="0" err="1">
                <a:solidFill>
                  <a:srgbClr val="000000"/>
                </a:solidFill>
                <a:latin typeface="Calibri" panose="020F0502020204030204" pitchFamily="34" charset="0"/>
                <a:ea typeface="Arial"/>
                <a:cs typeface="Calibri" panose="020F0502020204030204" pitchFamily="34" charset="0"/>
                <a:sym typeface="Arial"/>
              </a:rPr>
              <a:t>nombre_procedimiento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el procedimiento almacenado que se desea eliminar desde la Base de Datos.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segunda opción es eliminar en el procedimiento en forma gráfica a través de SQL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Developer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esto, se debe elegir el procedimiento almacenado que se desea eliminar, con el botón derecho del mouse aparecerá la venta con la opciones que se muestran y dar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click</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Borrar.</a:t>
            </a:r>
          </a:p>
        </p:txBody>
      </p:sp>
    </p:spTree>
    <p:extLst>
      <p:ext uri="{BB962C8B-B14F-4D97-AF65-F5344CB8AC3E}">
        <p14:creationId xmlns:p14="http://schemas.microsoft.com/office/powerpoint/2010/main" val="4244117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Arial"/>
                <a:cs typeface="Arial" charset="0"/>
                <a:sym typeface="Arial"/>
              </a:rPr>
              <a:t>Uso de Parámetros en los Subprogramas</a:t>
            </a:r>
            <a:endPar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lang="es-MX" sz="1200" b="0" dirty="0">
                <a:latin typeface="Arial" pitchFamily="34" charset="0"/>
                <a:cs typeface="Arial" pitchFamily="34" charset="0"/>
              </a:rPr>
              <a:t>Los parámetros</a:t>
            </a:r>
            <a:r>
              <a:rPr lang="es-ES" sz="1200" dirty="0">
                <a:latin typeface="Arial" pitchFamily="34" charset="0"/>
                <a:cs typeface="Arial" pitchFamily="34" charset="0"/>
              </a:rPr>
              <a:t> se utilizan para transferir valores de datos desde y hacia el </a:t>
            </a:r>
            <a:r>
              <a:rPr lang="es-MX" sz="1200" dirty="0">
                <a:latin typeface="Arial" pitchFamily="34" charset="0"/>
                <a:cs typeface="Arial" pitchFamily="34" charset="0"/>
              </a:rPr>
              <a:t>la aplicación y el procedimiento o subprograma que se está ejecutando.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Se declaran en el encabezado del subprograma PL/SQL después del nombre y antes de la sección de declaración de variables.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El tipo de dato del parámetro se especifica sin su tamaño. El tipo de dato puede ser explícito, usando %TYPE o %ROWTYPE.</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Se pueden declarar uno o más parámetros formales cada uno separado por una coma.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Se pueden usar como variables locales, pero son dependientes del modo en que se pasa el parámetro:</a:t>
            </a:r>
          </a:p>
          <a:p>
            <a:pPr marL="628650" marR="0" lvl="1" indent="-171450" algn="just" defTabSz="914400" rtl="0" eaLnBrk="1" fontAlgn="base" latinLnBrk="0" hangingPunct="1">
              <a:lnSpc>
                <a:spcPct val="90000"/>
              </a:lnSpc>
              <a:spcBef>
                <a:spcPct val="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Parámetro IN (de entrada y es el defecto): proporciona valores a un subprograma para ser procesado. Es sólo de lectura y pueden ser constantes, literales, variables inicializadas o expresiones.</a:t>
            </a:r>
          </a:p>
          <a:p>
            <a:pPr marL="628650" marR="0" lvl="1" indent="-171450" algn="just" defTabSz="914400" rtl="0" eaLnBrk="1" fontAlgn="base" latinLnBrk="0" hangingPunct="1">
              <a:lnSpc>
                <a:spcPct val="90000"/>
              </a:lnSpc>
              <a:spcBef>
                <a:spcPct val="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Parámetro OUT (de salida): retorna un valor desde el procedimiento al programa que lo invocó. Es de escritura (sólo se le puede asignar valores) y debe ser una variable NUNCA una constantes o expresión.</a:t>
            </a:r>
          </a:p>
          <a:p>
            <a:pPr marL="628650" marR="0" lvl="1" indent="-171450" algn="just" defTabSz="914400" rtl="0" eaLnBrk="1" fontAlgn="base" latinLnBrk="0" hangingPunct="1">
              <a:lnSpc>
                <a:spcPct val="90000"/>
              </a:lnSpc>
              <a:spcBef>
                <a:spcPct val="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Parámetro IN OUT (de entrada y salida): permite proporcionar valores al subprograma y luego devolverlos actualizados. Debe corresponder siempre a una variable.</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p:txBody>
      </p:sp>
    </p:spTree>
    <p:extLst>
      <p:ext uri="{BB962C8B-B14F-4D97-AF65-F5344CB8AC3E}">
        <p14:creationId xmlns:p14="http://schemas.microsoft.com/office/powerpoint/2010/main" val="4254091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MX" sz="1200" b="1" dirty="0">
                <a:solidFill>
                  <a:prstClr val="white"/>
                </a:solidFill>
                <a:latin typeface="Calibri"/>
              </a:rPr>
              <a:t>Parámetros Formales</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Son variables locales declaradas en la lista de parámetros en la especificación del subprograma.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Su valor es usado en la sección ejecutable del bloque PL/SQL.</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Pueden ser de tres modos IN (defecto), OUT o IN OUT.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En el ejemplo, el procedimiento SP_ACTUALIZA_EMP_RET posee tres parámetros. El primer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p_id_emp</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numérico, se usa en la sentencia UPDATE para actualizar la información del empleado que sea igual al valor de este parámetro. El segundo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p_fecha_cont</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de tipo fecha, se usa en la sentencia UPDATE para actualizar la fecha de contrato del empleado. Finalmente el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p_salario</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numérico, se usa en la sentencia UPDATE para actualizar el salario del empleado.</a:t>
            </a:r>
          </a:p>
        </p:txBody>
      </p:sp>
    </p:spTree>
    <p:extLst>
      <p:ext uri="{BB962C8B-B14F-4D97-AF65-F5344CB8AC3E}">
        <p14:creationId xmlns:p14="http://schemas.microsoft.com/office/powerpoint/2010/main" val="410218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507620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MX" sz="1200" b="1" dirty="0">
                <a:solidFill>
                  <a:prstClr val="white"/>
                </a:solidFill>
                <a:latin typeface="Calibri"/>
              </a:rPr>
              <a:t>Parámetros Actuales</a:t>
            </a:r>
            <a:endParaRPr kumimoji="0" lang="es-CL" sz="1200" b="1" i="0" u="none" strike="noStrike" kern="1200" cap="none" spc="0" normalizeH="0" baseline="0" noProof="0" dirty="0">
              <a:ln>
                <a:noFill/>
              </a:ln>
              <a:solidFill>
                <a:prstClr val="black"/>
              </a:solidFill>
              <a:effectLst/>
              <a:uLnTx/>
              <a:uFillTx/>
              <a:latin typeface="Calibri"/>
              <a:ea typeface="Arial"/>
              <a:cs typeface="Arial"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Son valores literales, variables o expresiones usados en la lista de parámetros cuando se invoca a un subprograma.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Son asociados con lo parámetros formales durante la ejecución de un subprograma. Se usan para proporcionar valores de entrada o recibir un resultado.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Los parámetros formales y actuales deben ser de tipos de datos compatibles.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Se asignan los valores a los parámetros en el mismo orden en que se colocan al ejecutar el subprograma.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Basado en el procedimiento SP_ACTUALIZA_EMP_RET, creado anteriormente, ahora en el ejemplo se ejecuta el procedimiento. Como SP_ACTUALIZA_EMP_RET tiene 3 parámetros, se requiere que al ejecutarlo se le asignen valores a esos parámetros. En este caso, el valor 124 se asignará al primer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p_id_emp</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SYSDATE se asignará al segundo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p_fecha_cont</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y 15000 se asignará al tercer parámetro (</a:t>
            </a:r>
            <a:r>
              <a:rPr kumimoji="0" lang="es-MX" sz="1200" b="0" i="0" u="none" strike="noStrike" kern="1200" cap="none" spc="0" normalizeH="0" baseline="0" noProof="0" dirty="0" err="1">
                <a:ln>
                  <a:noFill/>
                </a:ln>
                <a:solidFill>
                  <a:prstClr val="black"/>
                </a:solidFill>
                <a:effectLst/>
                <a:uLnTx/>
                <a:uFillTx/>
                <a:latin typeface="Calibri"/>
                <a:ea typeface="Arial"/>
                <a:cs typeface="Arial" charset="0"/>
                <a:sym typeface="Arial"/>
              </a:rPr>
              <a:t>p_salario</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 Por lo tanto, al ejecutar el procedimiento SP_ACTUALIZA_EMP_RET, se actualizará el salario a 15000 y la fecha de contrato con le fecha de la base de datos (el procedimiento se ejecutó el 11 de enero del 2021) para el empleado 124.</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endParaRPr>
          </a:p>
        </p:txBody>
      </p:sp>
    </p:spTree>
    <p:extLst>
      <p:ext uri="{BB962C8B-B14F-4D97-AF65-F5344CB8AC3E}">
        <p14:creationId xmlns:p14="http://schemas.microsoft.com/office/powerpoint/2010/main" val="195705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Modos</a:t>
            </a:r>
            <a:r>
              <a:rPr lang="en-US" sz="1200" b="1" dirty="0">
                <a:ea typeface="Arial Unicode MS"/>
                <a:cs typeface="Times New Roman" pitchFamily="18" charset="0"/>
              </a:rPr>
              <a:t> de los </a:t>
            </a:r>
            <a:r>
              <a:rPr lang="en-US" sz="1200" b="1" dirty="0" err="1">
                <a:ea typeface="Arial Unicode MS"/>
                <a:cs typeface="Times New Roman" pitchFamily="18" charset="0"/>
              </a:rPr>
              <a:t>Parámetros</a:t>
            </a:r>
            <a:r>
              <a:rPr lang="en-US" sz="1200" b="1" dirty="0">
                <a:ea typeface="Arial Unicode MS"/>
                <a:cs typeface="Times New Roman" pitchFamily="18" charset="0"/>
              </a:rPr>
              <a:t> </a:t>
            </a:r>
            <a:r>
              <a:rPr lang="en-US" sz="1200" b="1" dirty="0" err="1">
                <a:ea typeface="Arial Unicode MS"/>
                <a:cs typeface="Times New Roman" pitchFamily="18" charset="0"/>
              </a:rPr>
              <a:t>Formales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Los modos de los parámetros son especificados en la declaración del parámetro formal, después del nombre del parámetro y antes de su tipo de dato.</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El modo IN es el defecto si no se especifica un modo.</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El tipo de dato del parámetro se especifica sin su tamaño. Puede ser especificado:</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Como un tipo de dato explícito.</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Usando la definición %TYPE.</a:t>
            </a:r>
          </a:p>
          <a:p>
            <a:pPr marL="628650" marR="0" lvl="1" indent="-171450" algn="just" defTabSz="914400" rtl="0" eaLnBrk="0" fontAlgn="base" latinLnBrk="0" hangingPunct="0">
              <a:lnSpc>
                <a:spcPct val="100000"/>
              </a:lnSpc>
              <a:spcBef>
                <a:spcPct val="30000"/>
              </a:spcBef>
              <a:spcAft>
                <a:spcPct val="0"/>
              </a:spcAft>
              <a:buClrTx/>
              <a:buSzTx/>
              <a:buFont typeface="Courier New" panose="02070309020205020404" pitchFamily="49" charset="0"/>
              <a:buChar char="o"/>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Usando la definición %ROWTYPE.</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Se pueden declarar uno o más parámetros formales cada uno separado por una coma.</a:t>
            </a:r>
          </a:p>
        </p:txBody>
      </p:sp>
    </p:spTree>
    <p:extLst>
      <p:ext uri="{BB962C8B-B14F-4D97-AF65-F5344CB8AC3E}">
        <p14:creationId xmlns:p14="http://schemas.microsoft.com/office/powerpoint/2010/main" val="43137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Uso</a:t>
            </a:r>
            <a:r>
              <a:rPr lang="en-US" sz="1200" b="1" dirty="0">
                <a:ea typeface="Arial Unicode MS"/>
                <a:cs typeface="Times New Roman" pitchFamily="18" charset="0"/>
              </a:rPr>
              <a:t> de </a:t>
            </a:r>
            <a:r>
              <a:rPr lang="en-US" sz="1200" b="1" dirty="0" err="1">
                <a:ea typeface="Arial Unicode MS"/>
                <a:cs typeface="Times New Roman" pitchFamily="18" charset="0"/>
              </a:rPr>
              <a:t>Parámetros</a:t>
            </a:r>
            <a:r>
              <a:rPr lang="en-US" sz="1200" b="1" dirty="0">
                <a:ea typeface="Arial Unicode MS"/>
                <a:cs typeface="Times New Roman" pitchFamily="18" charset="0"/>
              </a:rPr>
              <a:t> 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indent="0" algn="just" eaLnBrk="1" hangingPunct="1">
              <a:lnSpc>
                <a:spcPct val="80000"/>
              </a:lnSpc>
              <a:buFont typeface="Arial" pitchFamily="34" charset="0"/>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procedimiento SP_ACTUALIZA_SALARIO con dos parámetros de modo IN. Al parámetro p_por_aum1 como no se indica el modo, tendrá el modo por defecto, es decir IN.  Además se usa el atributo %TYPE para indicar que el tipo de dato del parámetro será el de la columna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tabla EMPLOYEES. El segundo parámetro, p_por_aum2 se ha definido explícitamente de modo IN. Ambos parámetro se asignarán al VARRAY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varray_porc_aum</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usar sus valores en la actualización posterior. </a:t>
            </a:r>
          </a:p>
          <a:p>
            <a:pPr marL="0" indent="0" algn="just" eaLnBrk="1" hangingPunct="1">
              <a:lnSpc>
                <a:spcPct val="80000"/>
              </a:lnSpc>
              <a:buFont typeface="Arial" pitchFamily="34" charset="0"/>
              <a:buNone/>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procesar todas las filas del cursor, se usa FOR LOOP y se declara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registo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el cual se almacenarán los valores que se leerán del cursor. Los campos del registro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serán: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employee_id</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salary,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annos_trab</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expresión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ROUND(MONTHS_BETWEEN(</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SYSDATE,hire_date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)/12) y ciudad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columna</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city).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iteración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loop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realizará mientras existan filas en el Set Activo del cursor</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2578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Parámetros 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valores de los parámetros que se almacenaron en el VARRAY. A estos parámetros se les tendrá que asignar valores cuando se ejecute el procedimiento.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p:txBody>
      </p:sp>
    </p:spTree>
    <p:extLst>
      <p:ext uri="{BB962C8B-B14F-4D97-AF65-F5344CB8AC3E}">
        <p14:creationId xmlns:p14="http://schemas.microsoft.com/office/powerpoint/2010/main" val="97527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Parámetros IN</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ejecutar el procedimiento almacenado SP_ACTUALIZA_SALARIO se puede hacer de tres formas: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Usando EXEC o EXECUTE y entre paréntesis se asignan los valores a los parámetros. El valor 25 se asignará al parámetro p_por_aum1 y el valor 15 se le asignará al parámetro p_por_aum2.</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Ejecutando el procedimiento almacenado desde un bloque PL/SQL Anónimo. El valor 25 se asignará al parámetro p_por_aum1 y el valor 15 se le asignará al parámetro p_por_aum2.</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través de SQL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Developer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esta opción, se debe elegir el procedimiento (ventana de la izquierda) y dar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click</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ejecutar. En la segunda ventana (derecha) se le deben asignar los valores a los parámetros. Una vez que se le asignan los valores, la herramienta se los asigna en la ejecución del procedimiento. Se debe recordar que SQL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Developer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ejecuta el subprograma a través de un bloque anónimo. Cuando se de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click</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Aceptar el procedimiento será ejecutado.</a:t>
            </a:r>
          </a:p>
        </p:txBody>
      </p:sp>
    </p:spTree>
    <p:extLst>
      <p:ext uri="{BB962C8B-B14F-4D97-AF65-F5344CB8AC3E}">
        <p14:creationId xmlns:p14="http://schemas.microsoft.com/office/powerpoint/2010/main" val="1867302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Uso</a:t>
            </a:r>
            <a:r>
              <a:rPr lang="en-US" sz="1200" b="1" dirty="0">
                <a:ea typeface="Arial Unicode MS"/>
                <a:cs typeface="Times New Roman" pitchFamily="18" charset="0"/>
              </a:rPr>
              <a:t> de </a:t>
            </a:r>
            <a:r>
              <a:rPr lang="en-US" sz="1200" b="1" dirty="0" err="1">
                <a:ea typeface="Arial Unicode MS"/>
                <a:cs typeface="Times New Roman" pitchFamily="18" charset="0"/>
              </a:rPr>
              <a:t>Parámetro</a:t>
            </a:r>
            <a:r>
              <a:rPr lang="en-US" sz="1200" b="1" dirty="0">
                <a:ea typeface="Arial Unicode MS"/>
                <a:cs typeface="Times New Roman" pitchFamily="18" charset="0"/>
              </a:rPr>
              <a:t>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indent="0" algn="just" eaLnBrk="1" hangingPunct="1">
              <a:lnSpc>
                <a:spcPct val="80000"/>
              </a:lnSpc>
              <a:buFont typeface="Arial" pitchFamily="34" charset="0"/>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procedimiento SP_ACTUALIZA_SALARIO ahora con tres parámetros, dos de modo IN y uno de modo OUT. Al parámetro p_por_aum1 como no se le define el modo, tendrá el modo por defecto, es decir IN.  Además se usa el atributo %TYPE para indicar que el tipo de dato del parámetro será el de la columna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tabla EMPLOYEES. El segundo parámetro, p_por_aum2 se ha definido explícitamente de modo IN. Ambos parámetro se asignarán al VARRAY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varray_porc_aum</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para usar sus valores en la actualización posterior.  Finalmente, se ha definido el parámetro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p_filas_proc</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modo OUT de tipo numérico. A este parámetro se le asigna el valor inicial cero en la sección de ejecución del procedimiento.</a:t>
            </a:r>
          </a:p>
          <a:p>
            <a:pPr marL="0" indent="0" algn="just" eaLnBrk="1" hangingPunct="1">
              <a:lnSpc>
                <a:spcPct val="80000"/>
              </a:lnSpc>
              <a:buFont typeface="Arial" pitchFamily="34" charset="0"/>
              <a:buNone/>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procesar todas las filas del cursor, se usa FOR LOOP y se declara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registo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cual se almacenarán los valores que se leerán del cursor. Los campos del registro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reg_datos_emp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serán: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employee_id</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salary,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annos_trab</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expresión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ROUND(MONTHS_BETWEEN(</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SYSDATE,hire_date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)/12) y ciudad (alias que se le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asignó</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columna</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city).  La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iteración</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loop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realizará mientras existan filas en el Set Activo del cursor</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31921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valores de los parámetros que se almacenaron en el VARRAY. A estos parámetros se les tendrá que asignar valores cuando se ejecute el procedimiento.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sumará 1 al parámetro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p_filas_proc</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p:txBody>
      </p:sp>
    </p:spTree>
    <p:extLst>
      <p:ext uri="{BB962C8B-B14F-4D97-AF65-F5344CB8AC3E}">
        <p14:creationId xmlns:p14="http://schemas.microsoft.com/office/powerpoint/2010/main" val="4016469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ahora el  procedimiento almacenado SP_ACTUALIZA_SALARIO tiene una parámetro de modo OUT, se puede ejecutar sólo de dos formas: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el procedimiento retorna un valor, ese valor se debe almacenar en una variable por esta razón, no se puede ejecutar con EXEC. Si se puede ejecutar desde un bloque PL/SQL Anónimo ya que acá se pueden definir variables. Es por esta razón, que en la primera opción se ha definido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al ejecutar el procedimiento SP_ACTUALIZA_SALARIO , el valor 25 se asignará al parámetro p_por_aum1, el valor 15 se le asignará al parámetro p_por_aum2 y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asignará al parámetro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p_filas_proc</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procedimiento. Como este parámetro es de salida, Oracle sabe que no se le asigna un valor de entrada sino que a través de él se retorna un valor que debe ser almacenado en una variable, en este caso en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través de SQL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Developer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la segunda opción, En esta opción, en la ventana del centro se le deben asignar los valores a los parámetros de modo IN. Una vez que se le asignan los valores, la herramienta se los asigna en la ejecución del procedimiento. Al finalizar la ejecución del procedimiento almacenado, la herramienta permite ver el valor del parámetro de salida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p_filas_proc</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eligiendo la opción Variable de Salida. </a:t>
            </a:r>
          </a:p>
        </p:txBody>
      </p:sp>
    </p:spTree>
    <p:extLst>
      <p:ext uri="{BB962C8B-B14F-4D97-AF65-F5344CB8AC3E}">
        <p14:creationId xmlns:p14="http://schemas.microsoft.com/office/powerpoint/2010/main" val="2485898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Uso</a:t>
            </a:r>
            <a:r>
              <a:rPr lang="en-US" sz="1200" b="1" dirty="0">
                <a:ea typeface="Arial Unicode MS"/>
                <a:cs typeface="Times New Roman" pitchFamily="18" charset="0"/>
              </a:rPr>
              <a:t> de </a:t>
            </a:r>
            <a:r>
              <a:rPr lang="en-US" sz="1200" b="1" dirty="0" err="1">
                <a:ea typeface="Arial Unicode MS"/>
                <a:cs typeface="Times New Roman" pitchFamily="18" charset="0"/>
              </a:rPr>
              <a:t>Parámetro</a:t>
            </a:r>
            <a:r>
              <a:rPr lang="en-US" sz="1200" b="1" dirty="0">
                <a:ea typeface="Arial Unicode MS"/>
                <a:cs typeface="Times New Roman" pitchFamily="18" charset="0"/>
              </a:rPr>
              <a:t> IN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indent="0" algn="just" eaLnBrk="1" hangingPunct="1">
              <a:lnSpc>
                <a:spcPct val="80000"/>
              </a:lnSpc>
              <a:buFont typeface="Arial" pitchFamily="34" charset="0"/>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crea el procedimiento SP_ACTUALIZA_SALARIO ahora con dos parámetros, uno de modo IN y uno de modo IN OUT. Al parámetro p_por_aum1 como no se  le indica el modo, tendrá el modo por defecto, es decir IN.  Además se usa el atributo %TYPE para indicar que el tipo de dato del parámetro será el de la columna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salary</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 tabla EMPLOYEES. El segundo parámetro, p_por_aum2 se ha definido de modo IN OUT, esto significa que a través de él se ingresa un valor al procedimiento y a través de este mismo parámetro se retorna un valor. En este caso, este parámetro se usará también ahora para ir sumando los empleados que se han actualizado. Por esta razón es que antes de modificar su valor original, primero se ingresa el valor al VARRAY y después de eso se le asigna el valor cero.</a:t>
            </a:r>
          </a:p>
        </p:txBody>
      </p:sp>
    </p:spTree>
    <p:extLst>
      <p:ext uri="{BB962C8B-B14F-4D97-AF65-F5344CB8AC3E}">
        <p14:creationId xmlns:p14="http://schemas.microsoft.com/office/powerpoint/2010/main" val="370283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 IN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Por cada fila que se leerá del cursor:</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por años trabajados si es que el empleado lleva trabajando 15 o más años.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calculará bonificación extra si el empleado trabaja en Toronto o Londres. Los porcentajes son los valores de los parámetros que se almacenaron en el VARRAY. A estos parámetros se les tendrá que asignar valores cuando se ejecute el procedimiento.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actualizará el salario del empleado sólo si le corresponde una o ambas bonificaciones.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irán sumando al total de empleados actualizados usando el parámetro p_por_aum2.</a:t>
            </a:r>
          </a:p>
        </p:txBody>
      </p:sp>
    </p:spTree>
    <p:extLst>
      <p:ext uri="{BB962C8B-B14F-4D97-AF65-F5344CB8AC3E}">
        <p14:creationId xmlns:p14="http://schemas.microsoft.com/office/powerpoint/2010/main" val="404926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ea typeface="Arial Unicode MS"/>
                <a:cs typeface="Times New Roman" pitchFamily="18" charset="0"/>
              </a:rPr>
              <a:t>Uso de Parámetro IN OUT</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ahora el  procedimiento almacenado SP_ACTUALIZA_SALARIO tiene una parámetro de modo IN OUT, se puede ejecutar sólo de dos formas: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el procedimiento en el mismo parámetro IN OUT recibe un valor de entrada y en el mismo retorna un valor de salida, se debe usar una variable por esta razón, no se puede ejecutar con EXEC. Si se puede ejecutar desde un bloque PL/SQL Anónimo ya que acá se pueden definir variables. Es por esta razón, que en la primera opción se ha definido la variable v_param2  a la que se le asigna el valor de 15. Al ejecutar el procedimiento SP_ACTUALIZA_SALARIO , el valor 25 se asignará al parámetro p_por_aum1, el valor de la variable v_param2 se asignará al parámetro p_por_aum2 del procedimiento. Como este parámetro es de entrada/salida, Oracle sabe que al ejecutar el procedimiento se le debe ingresar un valor y cuando finalice en ese mismo parámetro se retorna un valor. Este valor se almacena en la misma variable v_param2 del  bloque anónimo.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través de SQL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Developer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la segunda opción, En esta opción, en la ventana del centro se le deben asignar los valores a los dos parámetros. Una vez que se le asignan los valores, la herramienta se los asigna en la ejecución del procedimiento. Al finalizar la ejecución del procedimiento almacenado, como el parámetro es de modo IN OUT no permite ver el valor de salida.</a:t>
            </a:r>
          </a:p>
        </p:txBody>
      </p:sp>
    </p:spTree>
    <p:extLst>
      <p:ext uri="{BB962C8B-B14F-4D97-AF65-F5344CB8AC3E}">
        <p14:creationId xmlns:p14="http://schemas.microsoft.com/office/powerpoint/2010/main" val="1962729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Métodos</a:t>
            </a:r>
            <a:r>
              <a:rPr lang="en-US" sz="1200" b="1" dirty="0">
                <a:ea typeface="Arial Unicode MS"/>
                <a:cs typeface="Times New Roman" pitchFamily="18" charset="0"/>
              </a:rPr>
              <a:t> para los </a:t>
            </a:r>
            <a:r>
              <a:rPr lang="en-US" sz="1200" b="1" dirty="0" err="1">
                <a:ea typeface="Arial Unicode MS"/>
                <a:cs typeface="Times New Roman" pitchFamily="18" charset="0"/>
              </a:rPr>
              <a:t>Parámetros</a:t>
            </a:r>
            <a:r>
              <a:rPr lang="en-US" sz="1200" b="1" dirty="0">
                <a:ea typeface="Arial Unicode MS"/>
                <a:cs typeface="Times New Roman" pitchFamily="18" charset="0"/>
              </a:rPr>
              <a:t> </a:t>
            </a:r>
            <a:r>
              <a:rPr lang="en-US" sz="1200" b="1" dirty="0" err="1">
                <a:ea typeface="Arial Unicode MS"/>
                <a:cs typeface="Times New Roman" pitchFamily="18" charset="0"/>
              </a:rPr>
              <a:t>Actuales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Para un procedimiento que contiene parámetros, se pueden utilizar varios métodos para especificar los valores a esos parámetros. Los métodos son:</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Posicional: lista los parámetros actuales en el mismo orden que los parámetros formales.</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Nombrado: lista los parámetros actuales en orden arbitrario y utiliza el operador de asociación (=&gt;) para asociar el nombre de un parámetro formal con su parámetro actual.</a:t>
            </a:r>
          </a:p>
          <a:p>
            <a:pPr marL="171450" marR="0" lvl="0" indent="-171450" algn="just"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Combinación o Mixto: lista alguno de los parámetros actuales como posicional y algunos como nombrados. Hasta antes de Oracle 11g, sólo se podía usar los métodos Posicional o Nombrado. A contar de la versión 11g se pueden usar ambos métodos en forma combinada.</a:t>
            </a:r>
          </a:p>
          <a:p>
            <a:pPr marL="0" marR="0" lvl="0" indent="0" algn="just"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En el ejemplo, se muestra los parámetros que tiene el procedimiento SP_ACTUALIZA_SALARIO. Al ejecutar este procedimiento (en el bloque PL/SQL Anónimo) el método que se usa para asignar los valores a los parámetros es posicional es decir, el primer valor (25) será para el parámetro primer parámetro (p_por_aum1) del procedimiento, el segundo valor (25) será para el segundo parámetro (p_por_aum2) del procedimiento  y la variable será para el tercer parámetro (</a:t>
            </a:r>
            <a:r>
              <a:rPr kumimoji="0" lang="es-MX"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p_filas_proc</a:t>
            </a: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del procedimiento.</a:t>
            </a:r>
          </a:p>
        </p:txBody>
      </p:sp>
    </p:spTree>
    <p:extLst>
      <p:ext uri="{BB962C8B-B14F-4D97-AF65-F5344CB8AC3E}">
        <p14:creationId xmlns:p14="http://schemas.microsoft.com/office/powerpoint/2010/main" val="81443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1200" b="1" dirty="0" err="1">
                <a:ea typeface="Arial Unicode MS"/>
                <a:cs typeface="Times New Roman" pitchFamily="18" charset="0"/>
              </a:rPr>
              <a:t>Métodos</a:t>
            </a:r>
            <a:r>
              <a:rPr lang="en-US" sz="1200" b="1" dirty="0">
                <a:ea typeface="Arial Unicode MS"/>
                <a:cs typeface="Times New Roman" pitchFamily="18" charset="0"/>
              </a:rPr>
              <a:t> para los </a:t>
            </a:r>
            <a:r>
              <a:rPr lang="en-US" sz="1200" b="1" dirty="0" err="1">
                <a:ea typeface="Arial Unicode MS"/>
                <a:cs typeface="Times New Roman" pitchFamily="18" charset="0"/>
              </a:rPr>
              <a:t>Parámetros</a:t>
            </a:r>
            <a:r>
              <a:rPr lang="en-US" sz="1200" b="1" dirty="0">
                <a:ea typeface="Arial Unicode MS"/>
                <a:cs typeface="Times New Roman" pitchFamily="18" charset="0"/>
              </a:rPr>
              <a:t> </a:t>
            </a:r>
            <a:r>
              <a:rPr lang="en-US" sz="1200" b="1" dirty="0" err="1">
                <a:ea typeface="Arial Unicode MS"/>
                <a:cs typeface="Times New Roman" pitchFamily="18" charset="0"/>
              </a:rPr>
              <a:t>Actuales</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En el ejemplo de ejecución con método nombrado, los valores se pueden asignar sin ningún orden ya que en esta forma se indica en forma explicita a qué parámetro se le asigna el valor. La asignación es con el símbolo =&gt;.</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qué valor se va a asignar a cual Al ejecutar este procedimiento (en el bloque PL/SQL Anónimo) el método que se usa para asignar los valores a los parámetros es posicional es decir, el primer valor (25) será para el parámetro primer parámetro (p_por_aum1) del procedimiento, el segundo valor (25) será para el segundo parámetro (p_por_aum2) del procedimiento  y la variable será para el tercer parámetro (</a:t>
            </a:r>
            <a:r>
              <a:rPr kumimoji="0" lang="es-MX"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p_filas_proc</a:t>
            </a: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del procedimiento.</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En la ejecución del procedimiento con método Combinado el valor 25 es asignado por método Posicional es decir, será asignado al primer parámetro (p_por_aum1) del procedimiento. A los otros dos parámetros se les asignan los valores por método Nombrado.</a:t>
            </a:r>
          </a:p>
        </p:txBody>
      </p:sp>
    </p:spTree>
    <p:extLst>
      <p:ext uri="{BB962C8B-B14F-4D97-AF65-F5344CB8AC3E}">
        <p14:creationId xmlns:p14="http://schemas.microsoft.com/office/powerpoint/2010/main" val="3933774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35308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Ejecutar un Procedimiento desde otro Procedimiento</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Para ejecutar un procedimiento desde otro, primero se debe crear el procedimiento que se desea ejecutar y posteriormente el procedimiento que lo ejecuta.</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En el ejemplo, se crea el procedimiento almacenado SP_GRABAR_BONO_TRAB con cinco parámetros de modo IN que se usarán para insertar los valores en  la tabla DETALLE_PAGO_BONOTRAB.</a:t>
            </a:r>
          </a:p>
        </p:txBody>
      </p:sp>
    </p:spTree>
    <p:extLst>
      <p:ext uri="{BB962C8B-B14F-4D97-AF65-F5344CB8AC3E}">
        <p14:creationId xmlns:p14="http://schemas.microsoft.com/office/powerpoint/2010/main" val="1066576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Ejecutar un Procedimiento desde otro Procedimiento</a:t>
            </a:r>
          </a:p>
          <a:p>
            <a:pPr marL="0" indent="0" algn="just" eaLnBrk="1" hangingPunct="1">
              <a:lnSpc>
                <a:spcPct val="90000"/>
              </a:lnSpc>
              <a:spcBef>
                <a:spcPct val="0"/>
              </a:spcBef>
              <a:buFont typeface="Arial" panose="020B0604020202020204" pitchFamily="34" charset="0"/>
              <a:buNone/>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En el ejemplo se crea el segundo procedimiento almacenado SP_CALCULA_BONO_TRAB cos dos cursores explícitos. E</a:t>
            </a:r>
            <a:r>
              <a:rPr lang="es-MX" sz="1200" b="0" dirty="0">
                <a:latin typeface="Calibri" panose="020F0502020204030204" pitchFamily="34" charset="0"/>
                <a:cs typeface="Arial" pitchFamily="34" charset="0"/>
              </a:rPr>
              <a:t>l primer cursor, con el nombre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que obtendrá la identificación del departamento en donde trabajan empleados. El segundo cursor con parámetro, </a:t>
            </a:r>
            <a:r>
              <a:rPr lang="es-MX" sz="1200" b="0" dirty="0" err="1">
                <a:latin typeface="Calibri" panose="020F0502020204030204" pitchFamily="34" charset="0"/>
                <a:cs typeface="Arial" pitchFamily="34" charset="0"/>
              </a:rPr>
              <a:t>cur_empleados</a:t>
            </a:r>
            <a:r>
              <a:rPr lang="es-MX" sz="1200" b="0" dirty="0">
                <a:latin typeface="Calibri" panose="020F0502020204030204" pitchFamily="34" charset="0"/>
                <a:cs typeface="Arial" pitchFamily="34" charset="0"/>
              </a:rPr>
              <a:t>, obtendrá la identificación del empleado (con el alias </a:t>
            </a:r>
            <a:r>
              <a:rPr lang="es-MX" sz="1200" b="0" dirty="0" err="1">
                <a:latin typeface="Calibri" panose="020F0502020204030204" pitchFamily="34" charset="0"/>
                <a:cs typeface="Arial" pitchFamily="34" charset="0"/>
              </a:rPr>
              <a:t>id_emp</a:t>
            </a:r>
            <a:r>
              <a:rPr lang="es-MX" sz="1200" b="0" dirty="0">
                <a:latin typeface="Calibri" panose="020F0502020204030204" pitchFamily="34" charset="0"/>
                <a:cs typeface="Arial" pitchFamily="34" charset="0"/>
              </a:rPr>
              <a:t>), salario y los años que lleva trabajando (con el alias </a:t>
            </a:r>
            <a:r>
              <a:rPr lang="es-MX" sz="1200" b="0" dirty="0" err="1">
                <a:latin typeface="Calibri" panose="020F0502020204030204" pitchFamily="34" charset="0"/>
                <a:cs typeface="Arial" pitchFamily="34" charset="0"/>
              </a:rPr>
              <a:t>annos_trab</a:t>
            </a:r>
            <a:r>
              <a:rPr lang="es-MX" sz="1200" b="0" dirty="0">
                <a:latin typeface="Calibri" panose="020F0502020204030204" pitchFamily="34" charset="0"/>
                <a:cs typeface="Arial" pitchFamily="34" charset="0"/>
              </a:rPr>
              <a:t>)  de los empleados que trabajen en el departamento que se ingrese como parámetro al cursor. El parámetro definido en el cursor es </a:t>
            </a:r>
            <a:r>
              <a:rPr lang="es-MX" sz="1200" b="0" dirty="0" err="1">
                <a:latin typeface="Calibri" panose="020F0502020204030204" pitchFamily="34" charset="0"/>
                <a:cs typeface="Arial" pitchFamily="34" charset="0"/>
              </a:rPr>
              <a:t>p_id_depto</a:t>
            </a:r>
            <a:r>
              <a:rPr lang="es-MX" sz="1200" b="0" dirty="0">
                <a:latin typeface="Calibri" panose="020F0502020204030204" pitchFamily="34" charset="0"/>
                <a:cs typeface="Arial" pitchFamily="34" charset="0"/>
              </a:rPr>
              <a:t> de tipo numérico.  Este cursor ahora obtiene a todos los empleados si tienen 18 o más años contratados.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Al comenzar la ejecución del bloque PL/SQL se TRUNCAN la tabla que se usará en el proceso, esto permitirá que el bloque se puede ejecutar todas las veces que se requiera sin que se produzca el error de Clave Primaria Duplicada.</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primer FOR  LOOP se abrirá 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para obtener la información de todos los departamentos.  Los datos son almacenados en el registro </a:t>
            </a:r>
            <a:r>
              <a:rPr lang="es-MX" sz="1200" b="0" dirty="0" err="1">
                <a:latin typeface="Calibri" panose="020F0502020204030204" pitchFamily="34" charset="0"/>
                <a:cs typeface="Arial" pitchFamily="34" charset="0"/>
              </a:rPr>
              <a:t>reg_deptos</a:t>
            </a:r>
            <a:r>
              <a:rPr lang="es-MX" sz="1200" b="0" dirty="0">
                <a:latin typeface="Calibri" panose="020F0502020204030204" pitchFamily="34" charset="0"/>
                <a:cs typeface="Arial" pitchFamily="34" charset="0"/>
              </a:rPr>
              <a:t>.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Por cada fila leída del primer cursor, se abrirá el segundo cursor </a:t>
            </a:r>
            <a:r>
              <a:rPr lang="es-MX" sz="1200" b="0" dirty="0" err="1">
                <a:latin typeface="Calibri" panose="020F0502020204030204" pitchFamily="34" charset="0"/>
                <a:cs typeface="Arial" pitchFamily="34" charset="0"/>
              </a:rPr>
              <a:t>cur_empleados</a:t>
            </a:r>
            <a:r>
              <a:rPr lang="es-MX" sz="1200" b="0" dirty="0">
                <a:latin typeface="Calibri" panose="020F0502020204030204" pitchFamily="34" charset="0"/>
                <a:cs typeface="Arial" pitchFamily="34" charset="0"/>
              </a:rPr>
              <a:t> y al parámetro se le asignará la identificación de departamento leído desde el primer cursor. Este segundo FOR LOOP procesará todos los empleados que pertenecen al departamento leído del primer cursor. Cada fila del Set Activo del segundo cursor se procesará y se obtendrá el monto del bono por años que le corresponde a cada empleado.</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941698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Ejecutar un Procedimiento desde otro Procedimiento</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Para insertar la información en la table DETALLE_PAGO_BONATRAB se ejecuta el procedimiento SP_GRABAR_BONO_TRAB creado anteriormente. Para cada parámetro definido en ese procedimiento se le asigna el valor leído desde el cursor y el valor calculado de la bonificación por años. El procedimiento SP_GRABAR_BONO_TRAB  entonces insertará la información en la tabla DETALLE_PAGO_BONATRAB. Al finalizar la ejecución de ese procedimiento el control vuelve al primer END LOOP del procedimiento principal para leer el siguiente empleado del cursor </a:t>
            </a:r>
            <a:r>
              <a:rPr lang="es-MX" sz="1200" b="0" dirty="0" err="1">
                <a:latin typeface="Calibri" panose="020F0502020204030204" pitchFamily="34" charset="0"/>
                <a:cs typeface="Arial" pitchFamily="34" charset="0"/>
              </a:rPr>
              <a:t>cur_empleados</a:t>
            </a:r>
            <a:r>
              <a:rPr lang="es-MX" sz="1200" b="0" dirty="0">
                <a:latin typeface="Calibri" panose="020F0502020204030204" pitchFamily="34" charset="0"/>
                <a:cs typeface="Arial" pitchFamily="34" charset="0"/>
              </a:rPr>
              <a:t>. Cuando se hayan todas las filas del segundo cursor el control volverá al primer </a:t>
            </a:r>
            <a:r>
              <a:rPr lang="es-MX" sz="1200" b="0" dirty="0" err="1">
                <a:latin typeface="Calibri" panose="020F0502020204030204" pitchFamily="34" charset="0"/>
                <a:cs typeface="Arial" pitchFamily="34" charset="0"/>
              </a:rPr>
              <a:t>loop</a:t>
            </a:r>
            <a:r>
              <a:rPr lang="es-MX" sz="1200" b="0" dirty="0">
                <a:latin typeface="Calibri" panose="020F0502020204030204" pitchFamily="34" charset="0"/>
                <a:cs typeface="Arial" pitchFamily="34" charset="0"/>
              </a:rPr>
              <a:t> y se leerá la siguiente fila del Set </a:t>
            </a:r>
            <a:r>
              <a:rPr lang="es-MX" sz="1200" b="0" dirty="0" err="1">
                <a:latin typeface="Calibri" panose="020F0502020204030204" pitchFamily="34" charset="0"/>
                <a:cs typeface="Arial" pitchFamily="34" charset="0"/>
              </a:rPr>
              <a:t>Actvo</a:t>
            </a:r>
            <a:r>
              <a:rPr lang="es-MX" sz="1200" b="0" dirty="0">
                <a:latin typeface="Calibri" panose="020F0502020204030204" pitchFamily="34" charset="0"/>
                <a:cs typeface="Arial" pitchFamily="34" charset="0"/>
              </a:rPr>
              <a:t>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 Con el nuevo departamento leído se volverá a abrir el segundo cursor para obtener la información de los empleados del nuevo departamento leído y se procesarán los empleados que pertenecen a este departamento. Esto se volverá a repetir hasta que se lean todas las filas del cursor </a:t>
            </a:r>
            <a:r>
              <a:rPr lang="es-MX" sz="1200" b="0" dirty="0" err="1">
                <a:latin typeface="Calibri" panose="020F0502020204030204" pitchFamily="34" charset="0"/>
                <a:cs typeface="Arial" pitchFamily="34" charset="0"/>
              </a:rPr>
              <a:t>cur_deptos</a:t>
            </a:r>
            <a:r>
              <a:rPr lang="es-MX" sz="1200" b="0" dirty="0">
                <a:latin typeface="Calibri" panose="020F0502020204030204" pitchFamily="34" charset="0"/>
                <a:cs typeface="Arial" pitchFamily="34" charset="0"/>
              </a:rPr>
              <a:t>.</a:t>
            </a:r>
          </a:p>
          <a:p>
            <a:pPr marL="0" indent="0" algn="just" eaLnBrk="1" hangingPunct="1">
              <a:lnSpc>
                <a:spcPct val="90000"/>
              </a:lnSpc>
              <a:spcBef>
                <a:spcPct val="0"/>
              </a:spcBef>
              <a:buFont typeface="Arial" panose="020B0604020202020204" pitchFamily="34" charset="0"/>
              <a:buNone/>
            </a:pPr>
            <a:endParaRPr lang="es-MX" sz="1200" b="0" dirty="0">
              <a:latin typeface="Calibri" panose="020F0502020204030204" pitchFamily="34" charset="0"/>
              <a:cs typeface="Arial" pitchFamily="34" charset="0"/>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Arial"/>
              <a:cs typeface="Arial" pitchFamily="34" charset="0"/>
              <a:sym typeface="Arial"/>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Calibri"/>
              <a:ea typeface="Arial"/>
              <a:cs typeface="Arial" pitchFamily="34" charset="0"/>
              <a:sym typeface="Arial"/>
            </a:endParaRP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211283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Excepciones Manejadas en los Procedimientos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Al desarrollar procedimientos que son ejecutados desde otros procedimientos, se deben considerar los efectos que el manejo y excepciones no controladas tienen sobre las transacciones y el procedimiento que ejecuta.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Cuando se produce una excepción en un procedimiento ejecutado (en el ejemplo SP_PROC2), el control pasa inmediatamente a la sección excepción de ese bloque, es decir de SP_PROC2. Se considera una excepción manejada si la sección de excepción tiene un controlador para la excepción que se generó.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Cuando se produce una excepción y se manipula, el siguiente flujo de código se lleva a cabo: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1. Se produce la excepción.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2. El control se transfiere al controlador de excepción del bloque.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3. El bloque finaliza.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4. El programa/bloque que ejecutó (en este caso el procedimiento SP_PROC1) continúa su ejecución como si nada hubiera sucedido. </a:t>
            </a:r>
          </a:p>
        </p:txBody>
      </p:sp>
    </p:spTree>
    <p:extLst>
      <p:ext uri="{BB962C8B-B14F-4D97-AF65-F5344CB8AC3E}">
        <p14:creationId xmlns:p14="http://schemas.microsoft.com/office/powerpoint/2010/main" val="1676962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rPr>
              <a:t>Excepciones Manejadas en los Procedimientos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Como se mencionó anteriormente, cuando se produce una excepción en un procedimiento que es ejecutado (llamado), el control pasa inmediatamente a la sección excepción de ese bloque (en este caso del procedimiento SP_PROC2). Si la sección de excepción no proporciona un controlador para la excepción que se generó, entonces el siguiente flujo de código se ejecuta: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1.  Se produce la excepción en el bloque ejecutado (SP_PROC2).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2.  El bloque termina porque no existe ningún controlador para la excepción que se generó y cualquier operación DML realizada dentro del procedimiento se deshace.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3.  La excepción se propaga a la sección excepción del procedimiento que ejecutó o llamó (en este caso del procedimiento SP_PROC1) es decir, el control retorna a la sección de excepción del bloque que ejecutó al procedimiento en donde se generó la excepción, si es que existe. La ejecución del proceso finaliza.</a:t>
            </a:r>
          </a:p>
        </p:txBody>
      </p:sp>
    </p:spTree>
    <p:extLst>
      <p:ext uri="{BB962C8B-B14F-4D97-AF65-F5344CB8AC3E}">
        <p14:creationId xmlns:p14="http://schemas.microsoft.com/office/powerpoint/2010/main" val="3706997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Subprograma PL/SQL</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dirty="0">
                <a:latin typeface="Arial" pitchFamily="34" charset="0"/>
                <a:cs typeface="Arial" pitchFamily="34" charset="0"/>
              </a:rPr>
              <a:t>Un subprograma PL/SQL es un bloque PL/SQL con nombre que se</a:t>
            </a:r>
            <a:r>
              <a:rPr lang="es-CL" sz="1200" baseline="0" dirty="0">
                <a:latin typeface="Arial" pitchFamily="34" charset="0"/>
                <a:cs typeface="Arial" pitchFamily="34" charset="0"/>
              </a:rPr>
              <a:t> puede ejecutar</a:t>
            </a:r>
            <a:r>
              <a:rPr lang="es-CL" sz="1200" dirty="0">
                <a:latin typeface="Arial" pitchFamily="34" charset="0"/>
                <a:cs typeface="Arial" pitchFamily="34" charset="0"/>
              </a:rPr>
              <a:t> con un conjunto de parámetros. Se puede declarar y definir un subprograma dentro de cualquier bloque</a:t>
            </a:r>
            <a:r>
              <a:rPr lang="es-CL" sz="1200" baseline="0" dirty="0">
                <a:latin typeface="Arial" pitchFamily="34" charset="0"/>
                <a:cs typeface="Arial" pitchFamily="34" charset="0"/>
              </a:rPr>
              <a:t> PL/SQL o de otro </a:t>
            </a:r>
            <a:r>
              <a:rPr lang="es-CL" sz="1200" dirty="0">
                <a:latin typeface="Arial" pitchFamily="34" charset="0"/>
                <a:cs typeface="Arial" pitchFamily="34" charset="0"/>
              </a:rPr>
              <a:t>subprograma.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Arial" pitchFamily="34" charset="0"/>
                <a:cs typeface="Arial" pitchFamily="34" charset="0"/>
              </a:rPr>
              <a:t>Un subprograma consta de una especificación y un cuerpo. Para declarar un subprograma, debe tener una especificación, que incluye descripciones de los parámetros. Para definir un subprograma, se debe proporcionar tanto la especificación y el cuerpo.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Arial" pitchFamily="34" charset="0"/>
                <a:cs typeface="Arial" pitchFamily="34" charset="0"/>
              </a:rPr>
              <a:t>PL / SQL tiene dos tipos de subprogramas: Procedimientos Almacenados y Funciones Almacenadas. Normalmente, se utiliza un Procedimiento para realizar el procesamiento de información y una Función para realizar una acción devolver un valor.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dirty="0">
                <a:latin typeface="Arial" pitchFamily="34" charset="0"/>
                <a:cs typeface="Arial" pitchFamily="34" charset="0"/>
              </a:rPr>
              <a:t>Un Procedimiento y una Función tienen la misma estructura, con la excepción de que sólo una Función tiene algunos elementos adicionales, tales como la cláusula RETURN o la instrucción RETURN.  La cláusula RETURN especifica el tipo de datos del valor de retorno (requerido). Una sentencia RETURN especifica el valor de retorno (requerido). </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CL" sz="1200" dirty="0">
              <a:latin typeface="Arial" pitchFamily="34" charset="0"/>
              <a:cs typeface="Arial" pitchFamily="34" charset="0"/>
            </a:endParaRPr>
          </a:p>
          <a:p>
            <a:pPr marL="0" indent="0" algn="just" eaLnBrk="1" hangingPunct="1">
              <a:lnSpc>
                <a:spcPct val="90000"/>
              </a:lnSpc>
              <a:spcBef>
                <a:spcPct val="0"/>
              </a:spcBef>
              <a:buNone/>
            </a:pPr>
            <a:endParaRPr lang="es-CL" sz="1200" b="0"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5511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 de un Subprograma PL/SQL</a:t>
            </a:r>
          </a:p>
          <a:p>
            <a:pPr marL="0" indent="0" algn="just">
              <a:buFont typeface="Arial" panose="020B0604020202020204" pitchFamily="34" charset="0"/>
              <a:buNone/>
              <a:defRPr/>
            </a:pPr>
            <a:r>
              <a:rPr lang="es-MX" sz="1200" b="0" dirty="0">
                <a:latin typeface="Calibri" panose="020F0502020204030204" pitchFamily="34" charset="0"/>
                <a:cs typeface="Calibri" panose="020F0502020204030204" pitchFamily="34" charset="0"/>
              </a:rPr>
              <a:t>Un Subprograma PL/SQL consta de tres secciones:</a:t>
            </a:r>
          </a:p>
          <a:p>
            <a:pPr marL="171450" indent="-171450" algn="just">
              <a:buFont typeface="Arial" panose="020B0604020202020204" pitchFamily="34" charset="0"/>
              <a:buChar char="•"/>
              <a:defRPr/>
            </a:pPr>
            <a:r>
              <a:rPr lang="es-MX" sz="1200" b="0" dirty="0">
                <a:latin typeface="Calibri" panose="020F0502020204030204" pitchFamily="34" charset="0"/>
                <a:cs typeface="Calibri" panose="020F0502020204030204" pitchFamily="34" charset="0"/>
              </a:rPr>
              <a:t>Sección Declarativa o Declaración (opcional): a diferencia de los bloques anónimos, la parte declarativa de los subprogramas no se inicia con la palabra clave DECLARE. Esta va a continuación de la palabra IS o AS y en ella se definen variables, constantes, cursores y excepciones. </a:t>
            </a:r>
          </a:p>
          <a:p>
            <a:pPr marL="171450" indent="-171450" algn="just">
              <a:buFont typeface="Arial" panose="020B0604020202020204" pitchFamily="34" charset="0"/>
              <a:buChar char="•"/>
              <a:defRPr/>
            </a:pPr>
            <a:r>
              <a:rPr lang="es-MX" sz="1200" b="0" dirty="0">
                <a:latin typeface="Calibri" panose="020F0502020204030204" pitchFamily="34" charset="0"/>
                <a:cs typeface="Calibri" panose="020F0502020204030204" pitchFamily="34" charset="0"/>
              </a:rPr>
              <a:t>Sección Ejecutable (obligatoria): que contiene la lógica del negocio. Esta sección comienza y termina con la palabra clave BEGIN y END respectivamente.</a:t>
            </a:r>
          </a:p>
          <a:p>
            <a:pPr marL="171450" indent="-171450" algn="just">
              <a:buFont typeface="Arial" panose="020B0604020202020204" pitchFamily="34" charset="0"/>
              <a:buChar char="•"/>
              <a:defRPr/>
            </a:pPr>
            <a:r>
              <a:rPr lang="es-MX" sz="1200" b="0" dirty="0">
                <a:latin typeface="Calibri" panose="020F0502020204030204" pitchFamily="34" charset="0"/>
                <a:cs typeface="Calibri" panose="020F0502020204030204" pitchFamily="34" charset="0"/>
              </a:rPr>
              <a:t>Sección de Excepción (opcional): que se incluye para controlar las excepciones (errores) </a:t>
            </a:r>
            <a:r>
              <a:rPr lang="es-CL" sz="1200" b="0" dirty="0">
                <a:solidFill>
                  <a:srgbClr val="FFFFFF"/>
                </a:solidFill>
                <a:latin typeface="Calibri" panose="020F0502020204030204" pitchFamily="34" charset="0"/>
                <a:cs typeface="Calibri" panose="020F0502020204030204" pitchFamily="34" charset="0"/>
              </a:rPr>
              <a:t>que ocurran durante el proceso</a:t>
            </a:r>
          </a:p>
          <a:p>
            <a:pPr marL="0" indent="0" algn="just">
              <a:buFont typeface="Arial" panose="020B0604020202020204" pitchFamily="34" charset="0"/>
              <a:buNone/>
              <a:defRPr/>
            </a:pPr>
            <a:r>
              <a:rPr lang="es-MX" sz="1200" b="1" dirty="0">
                <a:latin typeface="Calibri" panose="020F0502020204030204" pitchFamily="34" charset="0"/>
                <a:cs typeface="Arial" pitchFamily="34" charset="0"/>
              </a:rPr>
              <a:t>En la sintaxis:</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tipo_subprograma</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tipo de Subprograma PL/SQL  que se va a crear. Pude ser PROCEDURE (para crear un Procedimiento) FUNCTION (para crear una Función).</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nombre_subprograma</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nombre del Subprograma PL/SQL que se va a crear.</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parámetro</a:t>
            </a:r>
            <a:r>
              <a:rPr lang="es-MX" sz="1200" b="1" i="0" dirty="0">
                <a:latin typeface="Calibri" panose="020F0502020204030204" pitchFamily="34" charset="0"/>
                <a:cs typeface="Arial" pitchFamily="34" charset="0"/>
              </a:rPr>
              <a:t>: </a:t>
            </a:r>
            <a:r>
              <a:rPr lang="es-MX" sz="1200" b="0" i="0" dirty="0">
                <a:latin typeface="Calibri" panose="020F0502020204030204" pitchFamily="34" charset="0"/>
                <a:cs typeface="Arial" pitchFamily="34" charset="0"/>
              </a:rPr>
              <a:t>en el nombre del parámetro que usará el Subprograma</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modo</a:t>
            </a:r>
            <a:r>
              <a:rPr lang="es-MX" sz="1200" b="1" i="0" dirty="0">
                <a:latin typeface="Calibri" panose="020F0502020204030204" pitchFamily="34" charset="0"/>
                <a:cs typeface="Arial" pitchFamily="34" charset="0"/>
              </a:rPr>
              <a:t>: </a:t>
            </a:r>
            <a:r>
              <a:rPr lang="es-MX" sz="1200" b="0" i="0" dirty="0">
                <a:latin typeface="Calibri" panose="020F0502020204030204" pitchFamily="34" charset="0"/>
                <a:cs typeface="Arial" pitchFamily="34" charset="0"/>
              </a:rPr>
              <a:t>especifica si el parámetro será de entrada, salida entrada/salida.</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tipo_dato</a:t>
            </a:r>
            <a:r>
              <a:rPr lang="es-MX" sz="1200" b="1" i="0" dirty="0">
                <a:latin typeface="Calibri" panose="020F0502020204030204" pitchFamily="34" charset="0"/>
                <a:cs typeface="Arial" pitchFamily="34" charset="0"/>
              </a:rPr>
              <a:t>: </a:t>
            </a:r>
            <a:r>
              <a:rPr lang="es-MX" sz="1200" b="0" i="0" dirty="0">
                <a:latin typeface="Calibri" panose="020F0502020204030204" pitchFamily="34" charset="0"/>
                <a:cs typeface="Arial" pitchFamily="34" charset="0"/>
              </a:rPr>
              <a:t>es el tipo de dato del parámetro definido en el Subprograma. Sólo se indica el tipo de dato.</a:t>
            </a:r>
            <a:endParaRPr lang="es-MX" sz="1200" b="1" i="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058271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Ventajas de usar Subprogramas PL/SQL</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Fácil Mantención</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mantenimiento fácil se realiza porque los subprogramas están ubicados en un solo lugar. Las modificaciones se deben realizar en un solo lugar </a:t>
            </a:r>
            <a:r>
              <a:rPr lang="es-CL" sz="1200" dirty="0">
                <a:latin typeface="Calibri" panose="020F0502020204030204" pitchFamily="34" charset="0"/>
                <a:cs typeface="Calibri" panose="020F0502020204030204" pitchFamily="34" charset="0"/>
              </a:rPr>
              <a:t>aunque afecten a múltiples aplicaciones, lo que minimiza el efectuar excesivas pruebas.</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Mejora de la seguridad de los datos ya que se puede lograr mediante el control de acceso indirecto a objetos de base de datos de los usuarios no privilegiados con privilegios de seguridad. Los subprogramas son ejecutados de forma predeterminada con el derecho de definidor. El privilegio de ejecución no permite a un usuario acceder directamente llamando a los objetos que son accesibles para el subprograma.</a:t>
            </a:r>
          </a:p>
          <a:p>
            <a:pPr marL="171450" indent="-171450" algn="just" eaLnBrk="1" hangingPunct="1">
              <a:lnSpc>
                <a:spcPct val="90000"/>
              </a:lnSpc>
              <a:spcBef>
                <a:spcPct val="0"/>
              </a:spcBef>
              <a:buFont typeface="Arial" panose="020B0604020202020204" pitchFamily="34" charset="0"/>
              <a:buChar char="•"/>
            </a:pPr>
            <a:r>
              <a:rPr lang="es-ES" sz="1200" dirty="0">
                <a:latin typeface="Calibri" panose="020F0502020204030204" pitchFamily="34" charset="0"/>
                <a:cs typeface="Calibri" panose="020F0502020204030204" pitchFamily="34" charset="0"/>
              </a:rPr>
              <a:t>La integridad de los datos se gestiona haciendo que las acciones relacionadas se realicen en el mismo subprograma.</a:t>
            </a:r>
          </a:p>
          <a:p>
            <a:pPr marL="171450" indent="-171450" algn="just" eaLnBrk="1" hangingPunct="1">
              <a:lnSpc>
                <a:spcPct val="90000"/>
              </a:lnSpc>
              <a:spcBef>
                <a:spcPct val="0"/>
              </a:spcBef>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lograr un mejor rendimiento a través de la reutilización del código PL/SQL ya la primera que se ejecuta el servidor de base de datos lo analiza y lo almacena en el área SQL de la memoria compartida de la base de datos. Esto evita que en la ejecuciones posteriores del subprograma se vuelva a analizar el código. Debido a que el código PL/SQL se analiza en tiempo de compilación, la sobrecarga de análisis de las sentencias SQL se evita en tiempo de ejecución. Se puede escribir código para reducir la cantidad de llamadas de red a la base de datos y, por lo tanto, disminuir el tráfico de red.</a:t>
            </a:r>
          </a:p>
          <a:p>
            <a:pPr marL="171450" indent="-171450" algn="just" eaLnBrk="1" hangingPunct="1">
              <a:lnSpc>
                <a:spcPct val="90000"/>
              </a:lnSpc>
              <a:spcBef>
                <a:spcPct val="0"/>
              </a:spcBef>
              <a:buFont typeface="Arial" panose="020B0604020202020204" pitchFamily="34" charset="0"/>
              <a:buChar char="•"/>
            </a:pPr>
            <a:r>
              <a:rPr lang="es-ES" sz="1200" dirty="0">
                <a:latin typeface="Calibri" panose="020F0502020204030204" pitchFamily="34" charset="0"/>
                <a:cs typeface="Calibri" panose="020F0502020204030204" pitchFamily="34" charset="0"/>
              </a:rPr>
              <a:t>Se puede lograr mejorar la claridad de código mediante el uso de nombres y convenciones apropiados para describir la acción de las sentencias, reduciendo así la necesidad de comentarios y mejorando la claridad del código.</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005582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Dependencias de los Subprogramas PL/SQL</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Subprograma depende directamente de todos los objetos que utilice (tablas, vista, secuencia, otro bloque PL/SQL con nombre, etc.) Esto porque cuando se genera el código compilado del subprograma, el compilador verifica que los objetos referenciados existan, de lo contrario en la base de datos sólo queda almacenado el código PL/SQL y no la versión compilada (la versión que se ejecuta).</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Subprograma depende indirectamente de los objetos que utilicen otros  subprogramas que necesita ejecutar. Cuando un subprograma ejecuta otros subprogramas o bloques PL/SQL con nombre, éstos deben estar compilados y los objetos que referencian  (tablas, vista, secuencia, otro bloque PL/SQL con nombre, etc.)  deben existir.</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Una sentencia DDL sobre los objetos que usan los Subprogramas puede invalidar todos los objetos que dependan de él (directa o indirectamente) y podrán necesitar ser recompilados.</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modifica un Subprograma puede invalidar todos los objetos que dependan de él (directa o indirectamente) y podrán necesitar ser recompilados. Si un subprograma o bloque PL/SQL con nombre es modificado o está inválido, automáticamente los subprogramas u objetos que lo referencian en muchas ocasiones se descompilan. Por esta razón, requieren ser compilados después de haber modificado el subprograma que se estaba modificando.</a:t>
            </a: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Privilegios para los Subprogramas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Para que un usuario pueda ejecutar un subprograma del que no es dueño, se le debe otorgar permiso de EXECUTE sobre ese objeto: GRANT EXECUTE nombre_subprograma TO usuario.</a:t>
            </a:r>
          </a:p>
          <a:p>
            <a:pPr marL="171450" indent="-171450" algn="just">
              <a:buFont typeface="Arial" panose="020B0604020202020204" pitchFamily="34" charset="0"/>
              <a:buChar char="•"/>
              <a:defRPr/>
            </a:pPr>
            <a:r>
              <a:rPr lang="es-MX" sz="1200" b="0" dirty="0">
                <a:latin typeface="Calibri" panose="020F0502020204030204" pitchFamily="34" charset="0"/>
                <a:cs typeface="Arial" pitchFamily="34" charset="0"/>
              </a:rPr>
              <a:t>Para que un usuario pueda ejecutar o compilar un subprograma que ejecuta a otro, debe tener los permisos para accesar todos los objetos que se hacen referencia en el subprograma:  GRANT SELECT ON nombre_objeto TO usuario.</a:t>
            </a: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636735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Bloques Anónimos PL/SQL Versus Subprogramas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bloques anónimos no son objetos de base de datos persistentes, por lo tanto cada vez que se ejecutan son compilados. No se almacenan en la base de datos para su reutilización. Si desea volver a utilizar, se debe volver a ejecutar el script del bloque anónimo.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procedimientos y funciones se compilan y almacenan en la base de datos en una forma compilada. Ellos se vuelven a compilar sólo cuando se modifican. Debido a que se almacenan en la base de datos, cualquier aplicación puede hacer uso de estos subprogramas de acuerdo a los permisos asignados. La aplicación que ejecuta el subprograma puede pasar parámetros a los procedimientos si está diseñado para aceptar parámetros. Del mismo modo, una aplicación que ejecuta un procedimiento o una función puede recuperar un valor.</a:t>
            </a:r>
          </a:p>
        </p:txBody>
      </p:sp>
    </p:spTree>
    <p:extLst>
      <p:ext uri="{BB962C8B-B14F-4D97-AF65-F5344CB8AC3E}">
        <p14:creationId xmlns:p14="http://schemas.microsoft.com/office/powerpoint/2010/main" val="3445166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69885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783775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Creando Procedimientos Almacenados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Bloques Anónimos Versus Subprogramas PL/SQL</a:t>
            </a:r>
          </a:p>
        </p:txBody>
      </p:sp>
      <p:pic>
        <p:nvPicPr>
          <p:cNvPr id="2" name="Imagen 1">
            <a:extLst>
              <a:ext uri="{FF2B5EF4-FFF2-40B4-BE49-F238E27FC236}">
                <a16:creationId xmlns:a16="http://schemas.microsoft.com/office/drawing/2014/main" id="{CC2699D9-E51A-43D6-B236-FD654913ECEF}"/>
              </a:ext>
            </a:extLst>
          </p:cNvPr>
          <p:cNvPicPr>
            <a:picLocks noChangeAspect="1"/>
          </p:cNvPicPr>
          <p:nvPr/>
        </p:nvPicPr>
        <p:blipFill>
          <a:blip r:embed="rId3"/>
          <a:stretch>
            <a:fillRect/>
          </a:stretch>
        </p:blipFill>
        <p:spPr>
          <a:xfrm>
            <a:off x="149469" y="1904734"/>
            <a:ext cx="8845062" cy="3833375"/>
          </a:xfrm>
          <a:prstGeom prst="rect">
            <a:avLst/>
          </a:prstGeom>
        </p:spPr>
      </p:pic>
    </p:spTree>
    <p:extLst>
      <p:ext uri="{BB962C8B-B14F-4D97-AF65-F5344CB8AC3E}">
        <p14:creationId xmlns:p14="http://schemas.microsoft.com/office/powerpoint/2010/main" val="153150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058376"/>
          </a:xfrm>
        </p:spPr>
        <p:txBody>
          <a:bodyPr anchor="ctr" anchorCtr="0"/>
          <a:lstStyle/>
          <a:p>
            <a:r>
              <a:rPr lang="es-ES_tradnl" sz="4800" b="1" dirty="0"/>
              <a:t>Creando Procedimientos Almacenados</a:t>
            </a:r>
          </a:p>
        </p:txBody>
      </p:sp>
    </p:spTree>
    <p:extLst>
      <p:ext uri="{BB962C8B-B14F-4D97-AF65-F5344CB8AC3E}">
        <p14:creationId xmlns:p14="http://schemas.microsoft.com/office/powerpoint/2010/main" val="16798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4727" y="212725"/>
            <a:ext cx="4668497" cy="813000"/>
          </a:xfrm>
        </p:spPr>
        <p:txBody>
          <a:bodyPr/>
          <a:lstStyle/>
          <a:p>
            <a:pPr lvl="0" defTabSz="457200">
              <a:defRPr/>
            </a:pPr>
            <a:r>
              <a:rPr lang="es-CL" sz="2800" b="1" dirty="0">
                <a:solidFill>
                  <a:prstClr val="white"/>
                </a:solidFill>
                <a:latin typeface="Calibri"/>
              </a:rPr>
              <a:t>Características de un Procedimiento Almacenado</a:t>
            </a:r>
          </a:p>
        </p:txBody>
      </p:sp>
      <p:pic>
        <p:nvPicPr>
          <p:cNvPr id="4" name="Imagen 3">
            <a:extLst>
              <a:ext uri="{FF2B5EF4-FFF2-40B4-BE49-F238E27FC236}">
                <a16:creationId xmlns:a16="http://schemas.microsoft.com/office/drawing/2014/main" id="{04B88D0B-B9B8-4191-9F37-7AB19D8990EB}"/>
              </a:ext>
            </a:extLst>
          </p:cNvPr>
          <p:cNvPicPr>
            <a:picLocks noChangeAspect="1"/>
          </p:cNvPicPr>
          <p:nvPr/>
        </p:nvPicPr>
        <p:blipFill>
          <a:blip r:embed="rId3"/>
          <a:stretch>
            <a:fillRect/>
          </a:stretch>
        </p:blipFill>
        <p:spPr>
          <a:xfrm>
            <a:off x="1191475" y="1326490"/>
            <a:ext cx="6761050" cy="5102794"/>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6104" y="212725"/>
            <a:ext cx="4293810" cy="813000"/>
          </a:xfrm>
        </p:spPr>
        <p:txBody>
          <a:bodyPr/>
          <a:lstStyle/>
          <a:p>
            <a:pPr lvl="0" defTabSz="457200">
              <a:defRPr/>
            </a:pPr>
            <a:r>
              <a:rPr lang="es-CL" sz="2800" b="1" dirty="0">
                <a:solidFill>
                  <a:prstClr val="white"/>
                </a:solidFill>
                <a:latin typeface="Calibri"/>
              </a:rPr>
              <a:t>Creación de un Procedimiento Almacenado</a:t>
            </a:r>
          </a:p>
        </p:txBody>
      </p:sp>
      <p:pic>
        <p:nvPicPr>
          <p:cNvPr id="6" name="Imagen 5">
            <a:extLst>
              <a:ext uri="{FF2B5EF4-FFF2-40B4-BE49-F238E27FC236}">
                <a16:creationId xmlns:a16="http://schemas.microsoft.com/office/drawing/2014/main" id="{C40CE4D9-74A6-4A7C-B792-373B18523BDC}"/>
              </a:ext>
            </a:extLst>
          </p:cNvPr>
          <p:cNvPicPr>
            <a:picLocks noChangeAspect="1"/>
          </p:cNvPicPr>
          <p:nvPr/>
        </p:nvPicPr>
        <p:blipFill>
          <a:blip r:embed="rId3"/>
          <a:stretch>
            <a:fillRect/>
          </a:stretch>
        </p:blipFill>
        <p:spPr>
          <a:xfrm>
            <a:off x="155065" y="1537362"/>
            <a:ext cx="8833870" cy="4913802"/>
          </a:xfrm>
          <a:prstGeom prst="rect">
            <a:avLst/>
          </a:prstGeom>
        </p:spPr>
      </p:pic>
    </p:spTree>
    <p:extLst>
      <p:ext uri="{BB962C8B-B14F-4D97-AF65-F5344CB8AC3E}">
        <p14:creationId xmlns:p14="http://schemas.microsoft.com/office/powerpoint/2010/main" val="2881582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CL" sz="2800" b="1" dirty="0">
                <a:solidFill>
                  <a:prstClr val="white"/>
                </a:solidFill>
                <a:latin typeface="Calibri"/>
              </a:rPr>
              <a:t>Crear un Procedimiento Almacenado</a:t>
            </a:r>
          </a:p>
        </p:txBody>
      </p:sp>
      <p:sp>
        <p:nvSpPr>
          <p:cNvPr id="4" name="Rectangle 3">
            <a:extLst>
              <a:ext uri="{FF2B5EF4-FFF2-40B4-BE49-F238E27FC236}">
                <a16:creationId xmlns:a16="http://schemas.microsoft.com/office/drawing/2014/main" id="{309C595D-CF35-455D-AD40-33B32426F164}"/>
              </a:ext>
            </a:extLst>
          </p:cNvPr>
          <p:cNvSpPr txBox="1">
            <a:spLocks noChangeArrowheads="1"/>
          </p:cNvSpPr>
          <p:nvPr/>
        </p:nvSpPr>
        <p:spPr bwMode="auto">
          <a:xfrm>
            <a:off x="611188" y="109235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crear un Procedimiento usando SQL Developer:</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2" name="Text Box 5">
            <a:extLst>
              <a:ext uri="{FF2B5EF4-FFF2-40B4-BE49-F238E27FC236}">
                <a16:creationId xmlns:a16="http://schemas.microsoft.com/office/drawing/2014/main" id="{33BEF26F-DF5F-4962-9A6A-39777EFEF928}"/>
              </a:ext>
            </a:extLst>
          </p:cNvPr>
          <p:cNvSpPr txBox="1">
            <a:spLocks noChangeArrowheads="1"/>
          </p:cNvSpPr>
          <p:nvPr/>
        </p:nvSpPr>
        <p:spPr bwMode="auto">
          <a:xfrm>
            <a:off x="1142623" y="1366351"/>
            <a:ext cx="7077527" cy="2677656"/>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r>
              <a:rPr lang="en-US" sz="1600" b="1" dirty="0">
                <a:solidFill>
                  <a:srgbClr val="000000"/>
                </a:solidFill>
                <a:latin typeface="Calibri" panose="020F0502020204030204" pitchFamily="34" charset="0"/>
                <a:cs typeface="Calibri" panose="020F0502020204030204" pitchFamily="34" charset="0"/>
              </a:rPr>
              <a:t>CREATE [OR REPLACE] PROCEDURE </a:t>
            </a:r>
            <a:r>
              <a:rPr lang="en-US" sz="1600" b="1" i="1" dirty="0">
                <a:solidFill>
                  <a:srgbClr val="000000"/>
                </a:solidFill>
                <a:latin typeface="Calibri" panose="020F0502020204030204" pitchFamily="34" charset="0"/>
                <a:cs typeface="Calibri" panose="020F0502020204030204" pitchFamily="34" charset="0"/>
              </a:rPr>
              <a:t>nombre_procedimiento</a:t>
            </a:r>
          </a:p>
          <a:p>
            <a:r>
              <a:rPr lang="en-US" sz="1600" b="1" dirty="0">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parámetro1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modo</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tipo_dato1, parámetro2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modo</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tipo_dato2, ...</a:t>
            </a:r>
            <a:r>
              <a:rPr lang="en-US" sz="1600" b="1" dirty="0">
                <a:solidFill>
                  <a:srgbClr val="000000"/>
                </a:solidFill>
                <a:latin typeface="Calibri" panose="020F0502020204030204" pitchFamily="34" charset="0"/>
                <a:cs typeface="Calibri" panose="020F0502020204030204" pitchFamily="34" charset="0"/>
              </a:rPr>
              <a:t>)]</a:t>
            </a:r>
          </a:p>
          <a:p>
            <a:endParaRPr lang="en-US" sz="800" b="1" i="1" dirty="0">
              <a:solidFill>
                <a:srgbClr val="000000"/>
              </a:solidFill>
              <a:latin typeface="Calibri" panose="020F0502020204030204" pitchFamily="34" charset="0"/>
              <a:cs typeface="Calibri" panose="020F0502020204030204" pitchFamily="34" charset="0"/>
            </a:endParaRPr>
          </a:p>
          <a:p>
            <a:r>
              <a:rPr lang="en-US" sz="1600" b="1" dirty="0">
                <a:solidFill>
                  <a:srgbClr val="000000"/>
                </a:solidFill>
                <a:latin typeface="Calibri" panose="020F0502020204030204" pitchFamily="34" charset="0"/>
                <a:cs typeface="Calibri" panose="020F0502020204030204" pitchFamily="34" charset="0"/>
              </a:rPr>
              <a:t>IS|AS</a:t>
            </a:r>
          </a:p>
          <a:p>
            <a:r>
              <a:rPr lang="en-US" sz="1600" b="1" dirty="0">
                <a:solidFill>
                  <a:srgbClr val="000000"/>
                </a:solidFill>
                <a:latin typeface="Calibri" panose="020F0502020204030204" pitchFamily="34" charset="0"/>
                <a:cs typeface="Calibri" panose="020F0502020204030204" pitchFamily="34" charset="0"/>
              </a:rPr>
              <a:t>  [</a:t>
            </a:r>
            <a:r>
              <a:rPr lang="en-US" sz="1600" b="1" i="1" dirty="0">
                <a:solidFill>
                  <a:srgbClr val="000000"/>
                </a:solidFill>
                <a:latin typeface="Calibri" panose="020F0502020204030204" pitchFamily="34" charset="0"/>
                <a:cs typeface="Calibri" panose="020F0502020204030204" pitchFamily="34" charset="0"/>
              </a:rPr>
              <a:t>declaración_variables_locales</a:t>
            </a:r>
            <a:r>
              <a:rPr lang="en-US" sz="1600" b="1" dirty="0">
                <a:solidFill>
                  <a:srgbClr val="000000"/>
                </a:solidFill>
                <a:latin typeface="Calibri" panose="020F0502020204030204" pitchFamily="34" charset="0"/>
                <a:cs typeface="Calibri" panose="020F0502020204030204" pitchFamily="34" charset="0"/>
              </a:rPr>
              <a:t>; …]</a:t>
            </a:r>
          </a:p>
          <a:p>
            <a:pPr eaLnBrk="0" hangingPunct="0"/>
            <a:r>
              <a:rPr lang="es-ES" sz="1600" b="1" dirty="0">
                <a:latin typeface="Calibri" panose="020F0502020204030204" pitchFamily="34" charset="0"/>
                <a:cs typeface="Calibri" panose="020F0502020204030204" pitchFamily="34" charset="0"/>
              </a:rPr>
              <a:t>BEGIN</a:t>
            </a:r>
            <a:br>
              <a:rPr lang="es-ES" sz="1600" b="1" dirty="0">
                <a:latin typeface="Calibri" panose="020F0502020204030204" pitchFamily="34" charset="0"/>
                <a:cs typeface="Calibri" panose="020F0502020204030204" pitchFamily="34" charset="0"/>
              </a:rPr>
            </a:br>
            <a:r>
              <a:rPr lang="es-ES" sz="1600" b="1" dirty="0">
                <a:latin typeface="Calibri" panose="020F0502020204030204" pitchFamily="34" charset="0"/>
                <a:cs typeface="Calibri" panose="020F0502020204030204" pitchFamily="34" charset="0"/>
              </a:rPr>
              <a:t>  -- Sentencias </a:t>
            </a:r>
            <a:r>
              <a:rPr lang="es-MX" sz="1600" b="1" dirty="0">
                <a:latin typeface="Calibri" panose="020F0502020204030204" pitchFamily="34" charset="0"/>
                <a:cs typeface="Calibri" panose="020F0502020204030204" pitchFamily="34" charset="0"/>
              </a:rPr>
              <a:t>ejecutables SQL y PL/SQL                Bloque PL/SQL estándar</a:t>
            </a:r>
          </a:p>
          <a:p>
            <a:pPr eaLnBrk="0" hangingPunct="0"/>
            <a:r>
              <a:rPr lang="es-ES" sz="1600" b="1" dirty="0">
                <a:latin typeface="Calibri" panose="020F0502020204030204" pitchFamily="34" charset="0"/>
                <a:cs typeface="Calibri" panose="020F0502020204030204" pitchFamily="34" charset="0"/>
              </a:rPr>
              <a:t>[EXCEPTION]</a:t>
            </a:r>
            <a:br>
              <a:rPr lang="es-ES" sz="1600" b="1" dirty="0">
                <a:latin typeface="Calibri" panose="020F0502020204030204" pitchFamily="34" charset="0"/>
                <a:cs typeface="Calibri" panose="020F0502020204030204" pitchFamily="34" charset="0"/>
              </a:rPr>
            </a:br>
            <a:r>
              <a:rPr lang="es-ES" sz="1600" b="1" dirty="0">
                <a:latin typeface="Calibri" panose="020F0502020204030204" pitchFamily="34" charset="0"/>
                <a:cs typeface="Calibri" panose="020F0502020204030204" pitchFamily="34" charset="0"/>
              </a:rPr>
              <a:t>  -- Sentencias control de excepciones</a:t>
            </a:r>
          </a:p>
          <a:p>
            <a:pPr eaLnBrk="0" hangingPunct="0"/>
            <a:r>
              <a:rPr lang="es-ES" sz="1600" b="1" dirty="0">
                <a:latin typeface="Calibri" panose="020F0502020204030204" pitchFamily="34" charset="0"/>
                <a:cs typeface="Calibri" panose="020F0502020204030204" pitchFamily="34" charset="0"/>
              </a:rPr>
              <a:t>END [</a:t>
            </a:r>
            <a:r>
              <a:rPr lang="en-US" sz="1600" b="1" i="1" dirty="0">
                <a:solidFill>
                  <a:srgbClr val="000000"/>
                </a:solidFill>
                <a:latin typeface="Calibri" panose="020F0502020204030204" pitchFamily="34" charset="0"/>
                <a:cs typeface="Calibri" panose="020F0502020204030204" pitchFamily="34" charset="0"/>
              </a:rPr>
              <a:t>nombre_procedimiento</a:t>
            </a:r>
            <a:r>
              <a:rPr lang="es-ES" sz="1600" b="1" dirty="0">
                <a:latin typeface="Calibri" panose="020F0502020204030204" pitchFamily="34" charset="0"/>
                <a:cs typeface="Calibri" panose="020F0502020204030204" pitchFamily="34" charset="0"/>
              </a:rPr>
              <a:t>];</a:t>
            </a:r>
            <a:endParaRPr lang="en-US" sz="1600" b="1" dirty="0">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sp>
        <p:nvSpPr>
          <p:cNvPr id="13" name="Rectangle 6">
            <a:extLst>
              <a:ext uri="{FF2B5EF4-FFF2-40B4-BE49-F238E27FC236}">
                <a16:creationId xmlns:a16="http://schemas.microsoft.com/office/drawing/2014/main" id="{40E89348-0587-4CC3-8853-E5E5F1623043}"/>
              </a:ext>
            </a:extLst>
          </p:cNvPr>
          <p:cNvSpPr>
            <a:spLocks noChangeArrowheads="1"/>
          </p:cNvSpPr>
          <p:nvPr/>
        </p:nvSpPr>
        <p:spPr bwMode="auto">
          <a:xfrm>
            <a:off x="1196975" y="2099500"/>
            <a:ext cx="3581400" cy="1810520"/>
          </a:xfrm>
          <a:prstGeom prst="rect">
            <a:avLst/>
          </a:prstGeom>
          <a:noFill/>
          <a:ln w="50800">
            <a:solidFill>
              <a:srgbClr val="B80000"/>
            </a:solidFill>
            <a:miter lim="800000"/>
            <a:headEnd/>
            <a:tailEnd/>
          </a:ln>
        </p:spPr>
        <p:txBody>
          <a:bodyPr wrap="none" anchor="ctr"/>
          <a:lstStyle/>
          <a:p>
            <a:endParaRPr lang="es-CL" sz="1800" dirty="0">
              <a:latin typeface="Calibri" panose="020F0502020204030204" pitchFamily="34" charset="0"/>
              <a:cs typeface="Calibri" panose="020F0502020204030204" pitchFamily="34" charset="0"/>
            </a:endParaRPr>
          </a:p>
        </p:txBody>
      </p:sp>
      <p:sp>
        <p:nvSpPr>
          <p:cNvPr id="14" name="8 Abrir llave">
            <a:extLst>
              <a:ext uri="{FF2B5EF4-FFF2-40B4-BE49-F238E27FC236}">
                <a16:creationId xmlns:a16="http://schemas.microsoft.com/office/drawing/2014/main" id="{120DDC9F-26B4-4D59-BC9B-D1A7A28B56CD}"/>
              </a:ext>
            </a:extLst>
          </p:cNvPr>
          <p:cNvSpPr>
            <a:spLocks/>
          </p:cNvSpPr>
          <p:nvPr/>
        </p:nvSpPr>
        <p:spPr bwMode="auto">
          <a:xfrm rot="10800000">
            <a:off x="4832726" y="2101328"/>
            <a:ext cx="356458" cy="1808691"/>
          </a:xfrm>
          <a:prstGeom prst="leftBrace">
            <a:avLst>
              <a:gd name="adj1" fmla="val 7090"/>
              <a:gd name="adj2" fmla="val 50000"/>
            </a:avLst>
          </a:prstGeom>
          <a:noFill/>
          <a:ln w="63500" algn="ctr">
            <a:solidFill>
              <a:schemeClr val="tx1"/>
            </a:solidFill>
            <a:round/>
            <a:headEnd/>
            <a:tailEnd/>
          </a:ln>
        </p:spPr>
        <p:txBody>
          <a:bodyPr rot="10800000" anchor="ctr"/>
          <a:lstStyle/>
          <a:p>
            <a:pPr algn="ctr">
              <a:defRPr/>
            </a:pPr>
            <a:endParaRPr lang="es-CL" dirty="0">
              <a:latin typeface="Calibri" panose="020F0502020204030204" pitchFamily="34" charset="0"/>
              <a:cs typeface="Calibri" panose="020F0502020204030204" pitchFamily="34" charset="0"/>
            </a:endParaRPr>
          </a:p>
        </p:txBody>
      </p:sp>
      <p:pic>
        <p:nvPicPr>
          <p:cNvPr id="6" name="Imagen 5" descr="Texto&#10;&#10;Descripción generada automáticamente">
            <a:extLst>
              <a:ext uri="{FF2B5EF4-FFF2-40B4-BE49-F238E27FC236}">
                <a16:creationId xmlns:a16="http://schemas.microsoft.com/office/drawing/2014/main" id="{78F8A0B6-530D-41BB-BD1B-B12C1C36EA1D}"/>
              </a:ext>
            </a:extLst>
          </p:cNvPr>
          <p:cNvPicPr>
            <a:picLocks noChangeAspect="1"/>
          </p:cNvPicPr>
          <p:nvPr/>
        </p:nvPicPr>
        <p:blipFill>
          <a:blip r:embed="rId3"/>
          <a:stretch>
            <a:fillRect/>
          </a:stretch>
        </p:blipFill>
        <p:spPr>
          <a:xfrm>
            <a:off x="4624549" y="4585813"/>
            <a:ext cx="4411019" cy="1776452"/>
          </a:xfrm>
          <a:prstGeom prst="rect">
            <a:avLst/>
          </a:prstGeom>
        </p:spPr>
      </p:pic>
      <p:sp>
        <p:nvSpPr>
          <p:cNvPr id="18" name="Rectángulo 17">
            <a:extLst>
              <a:ext uri="{FF2B5EF4-FFF2-40B4-BE49-F238E27FC236}">
                <a16:creationId xmlns:a16="http://schemas.microsoft.com/office/drawing/2014/main" id="{660D5711-AD2E-46EF-9370-72B20B08CBFE}"/>
              </a:ext>
            </a:extLst>
          </p:cNvPr>
          <p:cNvSpPr/>
          <p:nvPr/>
        </p:nvSpPr>
        <p:spPr>
          <a:xfrm>
            <a:off x="4792616" y="4585813"/>
            <a:ext cx="216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8" name="Imagen 7" descr="Interfaz de usuario gráfica, Texto, Aplicación&#10;&#10;Descripción generada automáticamente">
            <a:extLst>
              <a:ext uri="{FF2B5EF4-FFF2-40B4-BE49-F238E27FC236}">
                <a16:creationId xmlns:a16="http://schemas.microsoft.com/office/drawing/2014/main" id="{8F68B7EE-1280-4F1F-899E-C2684CE1CC27}"/>
              </a:ext>
            </a:extLst>
          </p:cNvPr>
          <p:cNvPicPr>
            <a:picLocks noChangeAspect="1"/>
          </p:cNvPicPr>
          <p:nvPr/>
        </p:nvPicPr>
        <p:blipFill>
          <a:blip r:embed="rId4"/>
          <a:stretch>
            <a:fillRect/>
          </a:stretch>
        </p:blipFill>
        <p:spPr>
          <a:xfrm>
            <a:off x="394029" y="5256186"/>
            <a:ext cx="1644978" cy="1526207"/>
          </a:xfrm>
          <a:prstGeom prst="rect">
            <a:avLst/>
          </a:prstGeom>
        </p:spPr>
      </p:pic>
      <p:pic>
        <p:nvPicPr>
          <p:cNvPr id="10" name="Imagen 9" descr="Interfaz de usuario gráfica, Texto, Aplicación, Chat o mensaje de texto&#10;&#10;Descripción generada automáticamente">
            <a:extLst>
              <a:ext uri="{FF2B5EF4-FFF2-40B4-BE49-F238E27FC236}">
                <a16:creationId xmlns:a16="http://schemas.microsoft.com/office/drawing/2014/main" id="{3D3D3481-1E00-4D71-BC0B-20BAB8277D3C}"/>
              </a:ext>
            </a:extLst>
          </p:cNvPr>
          <p:cNvPicPr>
            <a:picLocks noChangeAspect="1"/>
          </p:cNvPicPr>
          <p:nvPr/>
        </p:nvPicPr>
        <p:blipFill>
          <a:blip r:embed="rId5"/>
          <a:stretch>
            <a:fillRect/>
          </a:stretch>
        </p:blipFill>
        <p:spPr>
          <a:xfrm>
            <a:off x="2769383" y="5147180"/>
            <a:ext cx="1528296" cy="1635213"/>
          </a:xfrm>
          <a:prstGeom prst="rect">
            <a:avLst/>
          </a:prstGeom>
        </p:spPr>
      </p:pic>
      <p:sp>
        <p:nvSpPr>
          <p:cNvPr id="19" name="CuadroTexto 18">
            <a:extLst>
              <a:ext uri="{FF2B5EF4-FFF2-40B4-BE49-F238E27FC236}">
                <a16:creationId xmlns:a16="http://schemas.microsoft.com/office/drawing/2014/main" id="{2E580025-5242-4F51-8117-D5300CD2B748}"/>
              </a:ext>
            </a:extLst>
          </p:cNvPr>
          <p:cNvSpPr txBox="1"/>
          <p:nvPr/>
        </p:nvSpPr>
        <p:spPr>
          <a:xfrm>
            <a:off x="-15096" y="4479202"/>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0" name="CuadroTexto 19">
            <a:extLst>
              <a:ext uri="{FF2B5EF4-FFF2-40B4-BE49-F238E27FC236}">
                <a16:creationId xmlns:a16="http://schemas.microsoft.com/office/drawing/2014/main" id="{457C1D75-AFA5-4945-9E9A-EABE98868D07}"/>
              </a:ext>
            </a:extLst>
          </p:cNvPr>
          <p:cNvSpPr txBox="1"/>
          <p:nvPr/>
        </p:nvSpPr>
        <p:spPr>
          <a:xfrm>
            <a:off x="4341427" y="5013816"/>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21" name="CuadroTexto 20">
            <a:extLst>
              <a:ext uri="{FF2B5EF4-FFF2-40B4-BE49-F238E27FC236}">
                <a16:creationId xmlns:a16="http://schemas.microsoft.com/office/drawing/2014/main" id="{311C7D15-3540-4F47-A976-C47339202FDE}"/>
              </a:ext>
            </a:extLst>
          </p:cNvPr>
          <p:cNvSpPr txBox="1"/>
          <p:nvPr/>
        </p:nvSpPr>
        <p:spPr>
          <a:xfrm>
            <a:off x="116284" y="5728519"/>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2" name="CuadroTexto 21">
            <a:extLst>
              <a:ext uri="{FF2B5EF4-FFF2-40B4-BE49-F238E27FC236}">
                <a16:creationId xmlns:a16="http://schemas.microsoft.com/office/drawing/2014/main" id="{93D54958-3910-4B98-976B-3FFB554F87EB}"/>
              </a:ext>
            </a:extLst>
          </p:cNvPr>
          <p:cNvSpPr txBox="1"/>
          <p:nvPr/>
        </p:nvSpPr>
        <p:spPr>
          <a:xfrm>
            <a:off x="2470592" y="5707501"/>
            <a:ext cx="309386" cy="551909"/>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pic>
        <p:nvPicPr>
          <p:cNvPr id="17" name="Imagen 16" descr="Interfaz de usuario gráfica, Aplicación&#10;&#10;Descripción generada automáticamente">
            <a:extLst>
              <a:ext uri="{FF2B5EF4-FFF2-40B4-BE49-F238E27FC236}">
                <a16:creationId xmlns:a16="http://schemas.microsoft.com/office/drawing/2014/main" id="{74928B1B-632B-47EE-A128-77EDECA80E54}"/>
              </a:ext>
            </a:extLst>
          </p:cNvPr>
          <p:cNvPicPr>
            <a:picLocks noChangeAspect="1"/>
          </p:cNvPicPr>
          <p:nvPr/>
        </p:nvPicPr>
        <p:blipFill>
          <a:blip r:embed="rId6"/>
          <a:stretch>
            <a:fillRect/>
          </a:stretch>
        </p:blipFill>
        <p:spPr>
          <a:xfrm>
            <a:off x="344044" y="4489875"/>
            <a:ext cx="3383894" cy="646516"/>
          </a:xfrm>
          <a:prstGeom prst="rect">
            <a:avLst/>
          </a:prstGeom>
        </p:spPr>
      </p:pic>
      <p:sp>
        <p:nvSpPr>
          <p:cNvPr id="15" name="Rectángulo 14">
            <a:extLst>
              <a:ext uri="{FF2B5EF4-FFF2-40B4-BE49-F238E27FC236}">
                <a16:creationId xmlns:a16="http://schemas.microsoft.com/office/drawing/2014/main" id="{450BA314-1819-4AC5-9872-27D1B5A5C29E}"/>
              </a:ext>
            </a:extLst>
          </p:cNvPr>
          <p:cNvSpPr/>
          <p:nvPr/>
        </p:nvSpPr>
        <p:spPr>
          <a:xfrm>
            <a:off x="2171503" y="4628869"/>
            <a:ext cx="252000" cy="252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236589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CL" sz="2800" b="1" dirty="0">
                <a:solidFill>
                  <a:prstClr val="white"/>
                </a:solidFill>
                <a:latin typeface="Calibri"/>
              </a:rPr>
              <a:t>Crear un Procedimiento Almacenado</a:t>
            </a:r>
          </a:p>
        </p:txBody>
      </p:sp>
      <p:pic>
        <p:nvPicPr>
          <p:cNvPr id="15" name="Imagen 14" descr="Interfaz de usuario gráfica, Aplicación&#10;&#10;Descripción generada automáticamente">
            <a:extLst>
              <a:ext uri="{FF2B5EF4-FFF2-40B4-BE49-F238E27FC236}">
                <a16:creationId xmlns:a16="http://schemas.microsoft.com/office/drawing/2014/main" id="{28A7CABD-E0A4-4CFA-BBE5-74A420C2DD4A}"/>
              </a:ext>
            </a:extLst>
          </p:cNvPr>
          <p:cNvPicPr>
            <a:picLocks noChangeAspect="1"/>
          </p:cNvPicPr>
          <p:nvPr/>
        </p:nvPicPr>
        <p:blipFill>
          <a:blip r:embed="rId3"/>
          <a:stretch>
            <a:fillRect/>
          </a:stretch>
        </p:blipFill>
        <p:spPr>
          <a:xfrm>
            <a:off x="695358" y="4292754"/>
            <a:ext cx="2381859" cy="2462228"/>
          </a:xfrm>
          <a:prstGeom prst="rect">
            <a:avLst/>
          </a:prstGeom>
        </p:spPr>
      </p:pic>
      <p:pic>
        <p:nvPicPr>
          <p:cNvPr id="17" name="Imagen 16" descr="Interfaz de usuario gráfica, Texto, Aplicación&#10;&#10;Descripción generada automáticamente">
            <a:extLst>
              <a:ext uri="{FF2B5EF4-FFF2-40B4-BE49-F238E27FC236}">
                <a16:creationId xmlns:a16="http://schemas.microsoft.com/office/drawing/2014/main" id="{5FF6596F-29CF-44AF-BFEA-009008D7CF06}"/>
              </a:ext>
            </a:extLst>
          </p:cNvPr>
          <p:cNvPicPr>
            <a:picLocks noChangeAspect="1"/>
          </p:cNvPicPr>
          <p:nvPr/>
        </p:nvPicPr>
        <p:blipFill>
          <a:blip r:embed="rId4"/>
          <a:stretch>
            <a:fillRect/>
          </a:stretch>
        </p:blipFill>
        <p:spPr>
          <a:xfrm>
            <a:off x="4572000" y="1619598"/>
            <a:ext cx="4110486" cy="2965038"/>
          </a:xfrm>
          <a:prstGeom prst="rect">
            <a:avLst/>
          </a:prstGeom>
        </p:spPr>
      </p:pic>
      <p:pic>
        <p:nvPicPr>
          <p:cNvPr id="21" name="Imagen 20" descr="Interfaz de usuario gráfica, Texto, Aplicación&#10;&#10;Descripción generada automáticamente">
            <a:extLst>
              <a:ext uri="{FF2B5EF4-FFF2-40B4-BE49-F238E27FC236}">
                <a16:creationId xmlns:a16="http://schemas.microsoft.com/office/drawing/2014/main" id="{6F443311-CA87-455B-B0AD-1AFAEDB71022}"/>
              </a:ext>
            </a:extLst>
          </p:cNvPr>
          <p:cNvPicPr>
            <a:picLocks noChangeAspect="1"/>
          </p:cNvPicPr>
          <p:nvPr/>
        </p:nvPicPr>
        <p:blipFill>
          <a:blip r:embed="rId5"/>
          <a:stretch>
            <a:fillRect/>
          </a:stretch>
        </p:blipFill>
        <p:spPr>
          <a:xfrm>
            <a:off x="3880725" y="4695481"/>
            <a:ext cx="5104331" cy="2059500"/>
          </a:xfrm>
          <a:prstGeom prst="rect">
            <a:avLst/>
          </a:prstGeom>
        </p:spPr>
      </p:pic>
      <p:sp>
        <p:nvSpPr>
          <p:cNvPr id="22" name="Rectangle 3">
            <a:extLst>
              <a:ext uri="{FF2B5EF4-FFF2-40B4-BE49-F238E27FC236}">
                <a16:creationId xmlns:a16="http://schemas.microsoft.com/office/drawing/2014/main" id="{46D37065-EB88-494A-904B-F0AB18D378D1}"/>
              </a:ext>
            </a:extLst>
          </p:cNvPr>
          <p:cNvSpPr txBox="1">
            <a:spLocks noChangeArrowheads="1"/>
          </p:cNvSpPr>
          <p:nvPr/>
        </p:nvSpPr>
        <p:spPr bwMode="auto">
          <a:xfrm>
            <a:off x="611188" y="121161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para crear un Procedimiento usando SQL Developer:</a:t>
            </a:r>
            <a:endParaRPr lang="es-CL" sz="2000" kern="1200" dirty="0">
              <a:solidFill>
                <a:prstClr val="black"/>
              </a:solidFill>
              <a:latin typeface="Calibri"/>
              <a:ea typeface="Arial Unicode MS"/>
              <a:cs typeface="Times New Roman" pitchFamily="18" charset="0"/>
            </a:endParaRPr>
          </a:p>
        </p:txBody>
      </p:sp>
      <p:sp>
        <p:nvSpPr>
          <p:cNvPr id="23" name="CuadroTexto 22">
            <a:extLst>
              <a:ext uri="{FF2B5EF4-FFF2-40B4-BE49-F238E27FC236}">
                <a16:creationId xmlns:a16="http://schemas.microsoft.com/office/drawing/2014/main" id="{05A3A7D8-EC95-4214-8C57-3809CF10C039}"/>
              </a:ext>
            </a:extLst>
          </p:cNvPr>
          <p:cNvSpPr txBox="1"/>
          <p:nvPr/>
        </p:nvSpPr>
        <p:spPr>
          <a:xfrm>
            <a:off x="427149" y="2443837"/>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
        <p:nvSpPr>
          <p:cNvPr id="24" name="CuadroTexto 23">
            <a:extLst>
              <a:ext uri="{FF2B5EF4-FFF2-40B4-BE49-F238E27FC236}">
                <a16:creationId xmlns:a16="http://schemas.microsoft.com/office/drawing/2014/main" id="{5ACCBD8F-55AF-4649-AC35-5489813EEAF0}"/>
              </a:ext>
            </a:extLst>
          </p:cNvPr>
          <p:cNvSpPr txBox="1"/>
          <p:nvPr/>
        </p:nvSpPr>
        <p:spPr>
          <a:xfrm>
            <a:off x="342955" y="5093044"/>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
        <p:nvSpPr>
          <p:cNvPr id="25" name="CuadroTexto 24">
            <a:extLst>
              <a:ext uri="{FF2B5EF4-FFF2-40B4-BE49-F238E27FC236}">
                <a16:creationId xmlns:a16="http://schemas.microsoft.com/office/drawing/2014/main" id="{A4050D6F-6FEC-4D21-BF2A-CD50C5E7C9E5}"/>
              </a:ext>
            </a:extLst>
          </p:cNvPr>
          <p:cNvSpPr txBox="1"/>
          <p:nvPr/>
        </p:nvSpPr>
        <p:spPr>
          <a:xfrm>
            <a:off x="4236188" y="2795534"/>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26" name="CuadroTexto 25">
            <a:extLst>
              <a:ext uri="{FF2B5EF4-FFF2-40B4-BE49-F238E27FC236}">
                <a16:creationId xmlns:a16="http://schemas.microsoft.com/office/drawing/2014/main" id="{B9C39806-2A7F-4E3E-950F-F14D499ED873}"/>
              </a:ext>
            </a:extLst>
          </p:cNvPr>
          <p:cNvSpPr txBox="1"/>
          <p:nvPr/>
        </p:nvSpPr>
        <p:spPr>
          <a:xfrm>
            <a:off x="3527362" y="5472544"/>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4</a:t>
            </a:r>
          </a:p>
        </p:txBody>
      </p:sp>
      <p:sp>
        <p:nvSpPr>
          <p:cNvPr id="27" name="Rectángulo 26">
            <a:extLst>
              <a:ext uri="{FF2B5EF4-FFF2-40B4-BE49-F238E27FC236}">
                <a16:creationId xmlns:a16="http://schemas.microsoft.com/office/drawing/2014/main" id="{6E157FA7-EB9C-47D6-A260-B26281118F86}"/>
              </a:ext>
            </a:extLst>
          </p:cNvPr>
          <p:cNvSpPr/>
          <p:nvPr/>
        </p:nvSpPr>
        <p:spPr>
          <a:xfrm>
            <a:off x="4541521" y="5016736"/>
            <a:ext cx="263238" cy="3283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8" name="Rectángulo 27">
            <a:extLst>
              <a:ext uri="{FF2B5EF4-FFF2-40B4-BE49-F238E27FC236}">
                <a16:creationId xmlns:a16="http://schemas.microsoft.com/office/drawing/2014/main" id="{2DD212E9-2D84-4C33-9611-109FB1208AEE}"/>
              </a:ext>
            </a:extLst>
          </p:cNvPr>
          <p:cNvSpPr/>
          <p:nvPr/>
        </p:nvSpPr>
        <p:spPr>
          <a:xfrm>
            <a:off x="7414953" y="4342628"/>
            <a:ext cx="565266" cy="2586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pic>
        <p:nvPicPr>
          <p:cNvPr id="6" name="Imagen 5" descr="Interfaz de usuario gráfica, Texto, Aplicación, Chat o mensaje de texto&#10;&#10;Descripción generada automáticamente">
            <a:extLst>
              <a:ext uri="{FF2B5EF4-FFF2-40B4-BE49-F238E27FC236}">
                <a16:creationId xmlns:a16="http://schemas.microsoft.com/office/drawing/2014/main" id="{698AAC2C-2CC4-4837-BC33-66E84B46FE2B}"/>
              </a:ext>
            </a:extLst>
          </p:cNvPr>
          <p:cNvPicPr>
            <a:picLocks noChangeAspect="1"/>
          </p:cNvPicPr>
          <p:nvPr/>
        </p:nvPicPr>
        <p:blipFill>
          <a:blip r:embed="rId6"/>
          <a:stretch>
            <a:fillRect/>
          </a:stretch>
        </p:blipFill>
        <p:spPr>
          <a:xfrm>
            <a:off x="814390" y="1608962"/>
            <a:ext cx="2117193" cy="2260545"/>
          </a:xfrm>
          <a:prstGeom prst="rect">
            <a:avLst/>
          </a:prstGeom>
        </p:spPr>
      </p:pic>
    </p:spTree>
    <p:extLst>
      <p:ext uri="{BB962C8B-B14F-4D97-AF65-F5344CB8AC3E}">
        <p14:creationId xmlns:p14="http://schemas.microsoft.com/office/powerpoint/2010/main" val="173742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Crear un Procedimiento Almacenado</a:t>
            </a:r>
          </a:p>
        </p:txBody>
      </p:sp>
      <p:sp>
        <p:nvSpPr>
          <p:cNvPr id="7" name="Rectangle 3">
            <a:extLst>
              <a:ext uri="{FF2B5EF4-FFF2-40B4-BE49-F238E27FC236}">
                <a16:creationId xmlns:a16="http://schemas.microsoft.com/office/drawing/2014/main" id="{9142F89A-0D7C-44C3-8158-E88D3A549125}"/>
              </a:ext>
            </a:extLst>
          </p:cNvPr>
          <p:cNvSpPr txBox="1">
            <a:spLocks noChangeArrowheads="1"/>
          </p:cNvSpPr>
          <p:nvPr/>
        </p:nvSpPr>
        <p:spPr bwMode="auto">
          <a:xfrm>
            <a:off x="611188" y="110577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8" name="Text Box 5">
            <a:extLst>
              <a:ext uri="{FF2B5EF4-FFF2-40B4-BE49-F238E27FC236}">
                <a16:creationId xmlns:a16="http://schemas.microsoft.com/office/drawing/2014/main" id="{13851154-CD47-49D0-A8E3-71361F8C921D}"/>
              </a:ext>
            </a:extLst>
          </p:cNvPr>
          <p:cNvSpPr txBox="1">
            <a:spLocks noChangeArrowheads="1"/>
          </p:cNvSpPr>
          <p:nvPr/>
        </p:nvSpPr>
        <p:spPr bwMode="auto">
          <a:xfrm>
            <a:off x="342043" y="1429922"/>
            <a:ext cx="8452821" cy="46012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500" b="1" kern="1200" dirty="0">
                <a:solidFill>
                  <a:srgbClr val="C00000"/>
                </a:solidFill>
                <a:latin typeface="Calibri"/>
                <a:ea typeface="+mn-ea"/>
                <a:cs typeface="Arial" pitchFamily="34" charset="0"/>
              </a:rPr>
              <a:t>CREATE OR REPLACE PROCEDURE SP_INSERT_EMP_RETIRADO IS</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reg_emp   employees%ROWTYPE;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v_id_emp NUMBER:=124;</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BEGIN</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SELECT * INTO reg_emp</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FROM employees</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WHERE employee_id = v_id_emp;</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Se hace referencia en forma explícita a cada campo del registro para insertar sus valores en la tabla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INSERT INTO empleados_retirados</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VALUES (reg_emp.employee_id, reg_emp.first_name, reg_emp.last_name,</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reg_emp.email, reg_emp.phone_number, reg_emp.hire_date,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reg_emp.job_id, reg_emp.salary,  reg_emp.commission_pct,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reg_emp.manager_id, reg_emp.department_id);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Otra opción para insertar es usando el registro completo como se muestra a continuación. Con esta opción, la base de datos obtiene los valores de cada campo del registro y los inserta en ese mismo orden a la tabla.   */</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   INSERT INTO </a:t>
            </a:r>
            <a:r>
              <a:rPr lang="es-MX" sz="1500" b="1" kern="1200" dirty="0" err="1">
                <a:solidFill>
                  <a:sysClr val="windowText" lastClr="000000"/>
                </a:solidFill>
                <a:latin typeface="Calibri"/>
                <a:ea typeface="+mn-ea"/>
                <a:cs typeface="Arial" pitchFamily="34" charset="0"/>
              </a:rPr>
              <a:t>empleados_retirados</a:t>
            </a:r>
            <a:r>
              <a:rPr lang="es-MX" sz="1500" b="1" kern="1200" dirty="0">
                <a:solidFill>
                  <a:sysClr val="windowText" lastClr="000000"/>
                </a:solidFill>
                <a:latin typeface="Calibri"/>
                <a:ea typeface="+mn-ea"/>
                <a:cs typeface="Arial" pitchFamily="34" charset="0"/>
              </a:rPr>
              <a:t> VALUES </a:t>
            </a:r>
            <a:r>
              <a:rPr lang="es-MX" sz="1500" b="1" kern="1200" dirty="0" err="1">
                <a:solidFill>
                  <a:sysClr val="windowText" lastClr="000000"/>
                </a:solidFill>
                <a:latin typeface="Calibri"/>
                <a:ea typeface="+mn-ea"/>
                <a:cs typeface="Arial" pitchFamily="34" charset="0"/>
              </a:rPr>
              <a:t>reg_emp</a:t>
            </a:r>
            <a:r>
              <a:rPr lang="es-MX" sz="15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COMMIT;</a:t>
            </a:r>
          </a:p>
          <a:p>
            <a:pPr lvl="0" fontAlgn="base">
              <a:spcBef>
                <a:spcPct val="0"/>
              </a:spcBef>
              <a:spcAft>
                <a:spcPct val="0"/>
              </a:spcAft>
              <a:buClrTx/>
              <a:defRPr/>
            </a:pPr>
            <a:r>
              <a:rPr lang="es-MX" sz="1500" b="1" kern="1200" dirty="0">
                <a:solidFill>
                  <a:sysClr val="windowText" lastClr="000000"/>
                </a:solidFill>
                <a:latin typeface="Calibri"/>
                <a:ea typeface="+mn-ea"/>
                <a:cs typeface="Arial" pitchFamily="34" charset="0"/>
              </a:rPr>
              <a:t>END;</a:t>
            </a:r>
            <a:endParaRPr kumimoji="0" lang="en-US" sz="15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CCC9939B-2493-4352-9816-9BEDF65B9BC8}"/>
              </a:ext>
            </a:extLst>
          </p:cNvPr>
          <p:cNvPicPr>
            <a:picLocks noChangeAspect="1"/>
          </p:cNvPicPr>
          <p:nvPr/>
        </p:nvPicPr>
        <p:blipFill>
          <a:blip r:embed="rId3"/>
          <a:stretch>
            <a:fillRect/>
          </a:stretch>
        </p:blipFill>
        <p:spPr>
          <a:xfrm>
            <a:off x="1215868" y="5655455"/>
            <a:ext cx="3579583" cy="874276"/>
          </a:xfrm>
          <a:prstGeom prst="rect">
            <a:avLst/>
          </a:prstGeom>
        </p:spPr>
      </p:pic>
      <p:pic>
        <p:nvPicPr>
          <p:cNvPr id="11" name="Imagen 10" descr="Interfaz de usuario gráfica, Texto&#10;&#10;Descripción generada automáticamente">
            <a:extLst>
              <a:ext uri="{FF2B5EF4-FFF2-40B4-BE49-F238E27FC236}">
                <a16:creationId xmlns:a16="http://schemas.microsoft.com/office/drawing/2014/main" id="{10D4D8C8-09C7-4E46-B807-7E0F95106402}"/>
              </a:ext>
            </a:extLst>
          </p:cNvPr>
          <p:cNvPicPr>
            <a:picLocks noChangeAspect="1"/>
          </p:cNvPicPr>
          <p:nvPr/>
        </p:nvPicPr>
        <p:blipFill>
          <a:blip r:embed="rId4"/>
          <a:stretch>
            <a:fillRect/>
          </a:stretch>
        </p:blipFill>
        <p:spPr>
          <a:xfrm>
            <a:off x="5669276" y="5207806"/>
            <a:ext cx="2209524" cy="1514286"/>
          </a:xfrm>
          <a:prstGeom prst="rect">
            <a:avLst/>
          </a:prstGeom>
        </p:spPr>
      </p:pic>
    </p:spTree>
    <p:extLst>
      <p:ext uri="{BB962C8B-B14F-4D97-AF65-F5344CB8AC3E}">
        <p14:creationId xmlns:p14="http://schemas.microsoft.com/office/powerpoint/2010/main" val="285868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Ejecutar un Procedimiento Almacenado</a:t>
            </a:r>
          </a:p>
        </p:txBody>
      </p:sp>
      <p:sp>
        <p:nvSpPr>
          <p:cNvPr id="7" name="Rectangle 3">
            <a:extLst>
              <a:ext uri="{FF2B5EF4-FFF2-40B4-BE49-F238E27FC236}">
                <a16:creationId xmlns:a16="http://schemas.microsoft.com/office/drawing/2014/main" id="{9142F89A-0D7C-44C3-8158-E88D3A549125}"/>
              </a:ext>
            </a:extLst>
          </p:cNvPr>
          <p:cNvSpPr txBox="1">
            <a:spLocks noChangeArrowheads="1"/>
          </p:cNvSpPr>
          <p:nvPr/>
        </p:nvSpPr>
        <p:spPr bwMode="auto">
          <a:xfrm>
            <a:off x="611188" y="110577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pt-BR" sz="2000" kern="1200" dirty="0">
                <a:solidFill>
                  <a:prstClr val="black"/>
                </a:solidFill>
                <a:latin typeface="Calibri"/>
                <a:ea typeface="Arial Unicode MS"/>
                <a:cs typeface="Arial Unicode MS"/>
              </a:rPr>
              <a:t>Utilizando </a:t>
            </a:r>
            <a:r>
              <a:rPr lang="pt-BR" sz="2000" kern="1200" dirty="0" err="1">
                <a:solidFill>
                  <a:prstClr val="black"/>
                </a:solidFill>
                <a:latin typeface="Calibri"/>
                <a:ea typeface="Arial Unicode MS"/>
                <a:cs typeface="Arial Unicode MS"/>
              </a:rPr>
              <a:t>la</a:t>
            </a:r>
            <a:r>
              <a:rPr lang="pt-BR" sz="2000" kern="1200" dirty="0">
                <a:solidFill>
                  <a:prstClr val="black"/>
                </a:solidFill>
                <a:latin typeface="Calibri"/>
                <a:ea typeface="Arial Unicode MS"/>
                <a:cs typeface="Arial Unicode MS"/>
              </a:rPr>
              <a:t> cláusula EXEC o EXECUTE:</a:t>
            </a: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pt-BR" sz="8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pt-BR" sz="2000" kern="1200" dirty="0">
                <a:solidFill>
                  <a:prstClr val="black"/>
                </a:solidFill>
                <a:latin typeface="Calibri"/>
                <a:ea typeface="Arial Unicode MS"/>
                <a:cs typeface="Times New Roman" pitchFamily="18" charset="0"/>
              </a:rPr>
              <a:t>A través de </a:t>
            </a:r>
            <a:r>
              <a:rPr lang="pt-BR" sz="2000" kern="1200" dirty="0" err="1">
                <a:solidFill>
                  <a:prstClr val="black"/>
                </a:solidFill>
                <a:latin typeface="Calibri"/>
                <a:ea typeface="Arial Unicode MS"/>
                <a:cs typeface="Times New Roman" pitchFamily="18" charset="0"/>
              </a:rPr>
              <a:t>un</a:t>
            </a:r>
            <a:r>
              <a:rPr lang="pt-BR" sz="2000" kern="1200" dirty="0">
                <a:solidFill>
                  <a:prstClr val="black"/>
                </a:solidFill>
                <a:latin typeface="Calibri"/>
                <a:ea typeface="Arial Unicode MS"/>
                <a:cs typeface="Times New Roman" pitchFamily="18" charset="0"/>
              </a:rPr>
              <a:t> bloque PL/SQL Anónimo:</a:t>
            </a: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pt-BR"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pt-BR" sz="2000" kern="1200" dirty="0">
                <a:solidFill>
                  <a:prstClr val="black"/>
                </a:solidFill>
                <a:latin typeface="Calibri"/>
                <a:ea typeface="Arial Unicode MS"/>
                <a:cs typeface="Times New Roman" pitchFamily="18" charset="0"/>
              </a:rPr>
              <a:t>A través de </a:t>
            </a:r>
            <a:r>
              <a:rPr lang="pt-BR" sz="2000" kern="1200" dirty="0" err="1">
                <a:solidFill>
                  <a:prstClr val="black"/>
                </a:solidFill>
                <a:latin typeface="Calibri"/>
                <a:ea typeface="Arial Unicode MS"/>
                <a:cs typeface="Times New Roman" pitchFamily="18" charset="0"/>
              </a:rPr>
              <a:t>la</a:t>
            </a:r>
            <a:r>
              <a:rPr lang="pt-BR" sz="2000" kern="1200" dirty="0">
                <a:solidFill>
                  <a:prstClr val="black"/>
                </a:solidFill>
                <a:latin typeface="Calibri"/>
                <a:ea typeface="Arial Unicode MS"/>
                <a:cs typeface="Times New Roman" pitchFamily="18" charset="0"/>
              </a:rPr>
              <a:t> </a:t>
            </a:r>
            <a:r>
              <a:rPr lang="pt-BR" sz="2000" kern="1200" dirty="0" err="1">
                <a:solidFill>
                  <a:prstClr val="black"/>
                </a:solidFill>
                <a:latin typeface="Calibri"/>
                <a:ea typeface="Arial Unicode MS"/>
                <a:cs typeface="Times New Roman" pitchFamily="18" charset="0"/>
              </a:rPr>
              <a:t>opción</a:t>
            </a:r>
            <a:r>
              <a:rPr lang="pt-BR" sz="2000" kern="1200" dirty="0">
                <a:solidFill>
                  <a:prstClr val="black"/>
                </a:solidFill>
                <a:latin typeface="Calibri"/>
                <a:ea typeface="Arial Unicode MS"/>
                <a:cs typeface="Times New Roman" pitchFamily="18" charset="0"/>
              </a:rPr>
              <a:t> de SQL </a:t>
            </a:r>
            <a:r>
              <a:rPr lang="pt-BR" sz="2000" kern="1200" dirty="0" err="1">
                <a:solidFill>
                  <a:prstClr val="black"/>
                </a:solidFill>
                <a:latin typeface="Calibri"/>
                <a:ea typeface="Arial Unicode MS"/>
                <a:cs typeface="Times New Roman" pitchFamily="18" charset="0"/>
              </a:rPr>
              <a:t>Developer</a:t>
            </a:r>
            <a:r>
              <a:rPr lang="pt-BR" sz="2000" kern="1200" dirty="0">
                <a:solidFill>
                  <a:prstClr val="black"/>
                </a:solidFill>
                <a:latin typeface="Calibri"/>
                <a:ea typeface="Arial Unicode MS"/>
                <a:cs typeface="Times New Roman" pitchFamily="18" charset="0"/>
              </a:rPr>
              <a:t>:</a:t>
            </a: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D50ED4B6-E4D6-4CE7-A096-8DEF15F54C03}"/>
              </a:ext>
            </a:extLst>
          </p:cNvPr>
          <p:cNvSpPr txBox="1">
            <a:spLocks noChangeArrowheads="1"/>
          </p:cNvSpPr>
          <p:nvPr/>
        </p:nvSpPr>
        <p:spPr bwMode="auto">
          <a:xfrm>
            <a:off x="1242302" y="1383708"/>
            <a:ext cx="4609858"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EXEC </a:t>
            </a:r>
            <a:r>
              <a:rPr lang="es-MX" sz="1600" b="1" kern="1200" dirty="0">
                <a:solidFill>
                  <a:srgbClr val="C00000"/>
                </a:solidFill>
                <a:latin typeface="Calibri"/>
                <a:cs typeface="Arial" pitchFamily="34" charset="0"/>
              </a:rPr>
              <a:t>SP_INSERT_EMP_RETIRADO </a:t>
            </a:r>
            <a:r>
              <a:rPr lang="es-MX" sz="1600" b="1" kern="1200" dirty="0">
                <a:solidFill>
                  <a:schemeClr val="tx1"/>
                </a:solidFill>
                <a:latin typeface="Calibri"/>
                <a:cs typeface="Arial" pitchFamily="34" charset="0"/>
              </a:rPr>
              <a:t>;</a:t>
            </a:r>
            <a:endParaRPr lang="es-MX" sz="1600" b="1" kern="1200" dirty="0">
              <a:solidFill>
                <a:schemeClr val="tx1"/>
              </a:solidFill>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0" name="Text Box 5">
            <a:extLst>
              <a:ext uri="{FF2B5EF4-FFF2-40B4-BE49-F238E27FC236}">
                <a16:creationId xmlns:a16="http://schemas.microsoft.com/office/drawing/2014/main" id="{E7441358-950D-49AD-8344-FC05151D154E}"/>
              </a:ext>
            </a:extLst>
          </p:cNvPr>
          <p:cNvSpPr txBox="1">
            <a:spLocks noChangeArrowheads="1"/>
          </p:cNvSpPr>
          <p:nvPr/>
        </p:nvSpPr>
        <p:spPr bwMode="auto">
          <a:xfrm>
            <a:off x="1261702" y="2417259"/>
            <a:ext cx="4699738"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BEGIN</a:t>
            </a:r>
          </a:p>
          <a:p>
            <a:pPr lvl="0" fontAlgn="base">
              <a:spcBef>
                <a:spcPct val="0"/>
              </a:spcBef>
              <a:spcAft>
                <a:spcPct val="0"/>
              </a:spcAft>
              <a:buClrTx/>
              <a:defRPr/>
            </a:pPr>
            <a:r>
              <a:rPr lang="es-MX" sz="1600" b="1" kern="1200" dirty="0">
                <a:solidFill>
                  <a:srgbClr val="C00000"/>
                </a:solidFill>
                <a:latin typeface="Calibri"/>
                <a:cs typeface="Arial" pitchFamily="34" charset="0"/>
              </a:rPr>
              <a:t>   SP_INSERT_EMP_RETIRADO </a:t>
            </a:r>
            <a:r>
              <a:rPr lang="es-MX" sz="1600" b="1" kern="1200" dirty="0">
                <a:solidFill>
                  <a:schemeClr val="tx1"/>
                </a:solidFill>
                <a:latin typeface="Calibri"/>
                <a:cs typeface="Arial" pitchFamily="34" charset="0"/>
              </a:rPr>
              <a:t>;</a:t>
            </a:r>
          </a:p>
          <a:p>
            <a:pPr lvl="0" fontAlgn="base">
              <a:spcBef>
                <a:spcPct val="0"/>
              </a:spcBef>
              <a:spcAft>
                <a:spcPct val="0"/>
              </a:spcAft>
              <a:buClrTx/>
              <a:defRPr/>
            </a:pPr>
            <a:r>
              <a:rPr lang="es-MX" sz="1600" b="1" kern="1200" dirty="0">
                <a:solidFill>
                  <a:schemeClr val="tx1"/>
                </a:solidFill>
                <a:latin typeface="Calibri"/>
                <a:ea typeface="+mn-ea"/>
                <a:cs typeface="Arial"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6" name="Imagen 5" descr="Interfaz de usuario gráfica, Texto, Aplicación&#10;&#10;Descripción generada automáticamente">
            <a:extLst>
              <a:ext uri="{FF2B5EF4-FFF2-40B4-BE49-F238E27FC236}">
                <a16:creationId xmlns:a16="http://schemas.microsoft.com/office/drawing/2014/main" id="{21ED9972-809E-467D-8B9F-CEB489DF984F}"/>
              </a:ext>
            </a:extLst>
          </p:cNvPr>
          <p:cNvPicPr>
            <a:picLocks noChangeAspect="1"/>
          </p:cNvPicPr>
          <p:nvPr/>
        </p:nvPicPr>
        <p:blipFill>
          <a:blip r:embed="rId3"/>
          <a:stretch>
            <a:fillRect/>
          </a:stretch>
        </p:blipFill>
        <p:spPr>
          <a:xfrm>
            <a:off x="211532" y="3932082"/>
            <a:ext cx="2582278" cy="1936708"/>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B9DBBF7B-5166-40EA-82C5-1129CCA7D50C}"/>
              </a:ext>
            </a:extLst>
          </p:cNvPr>
          <p:cNvPicPr>
            <a:picLocks noChangeAspect="1"/>
          </p:cNvPicPr>
          <p:nvPr/>
        </p:nvPicPr>
        <p:blipFill>
          <a:blip r:embed="rId4"/>
          <a:stretch>
            <a:fillRect/>
          </a:stretch>
        </p:blipFill>
        <p:spPr>
          <a:xfrm>
            <a:off x="5961440" y="1385341"/>
            <a:ext cx="3136972" cy="577687"/>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E0B9A67D-85DC-417F-A753-0155080C0389}"/>
              </a:ext>
            </a:extLst>
          </p:cNvPr>
          <p:cNvPicPr>
            <a:picLocks noChangeAspect="1"/>
          </p:cNvPicPr>
          <p:nvPr/>
        </p:nvPicPr>
        <p:blipFill>
          <a:blip r:embed="rId5"/>
          <a:stretch>
            <a:fillRect/>
          </a:stretch>
        </p:blipFill>
        <p:spPr>
          <a:xfrm>
            <a:off x="6290176" y="4353378"/>
            <a:ext cx="2214316" cy="827413"/>
          </a:xfrm>
          <a:prstGeom prst="rect">
            <a:avLst/>
          </a:prstGeom>
        </p:spPr>
      </p:pic>
      <p:pic>
        <p:nvPicPr>
          <p:cNvPr id="16" name="Imagen 15" descr="Interfaz de usuario gráfica, Texto, Aplicación, Correo electrónico&#10;&#10;Descripción generada automáticamente">
            <a:extLst>
              <a:ext uri="{FF2B5EF4-FFF2-40B4-BE49-F238E27FC236}">
                <a16:creationId xmlns:a16="http://schemas.microsoft.com/office/drawing/2014/main" id="{32F0ABA6-6B49-41A9-BEC3-C900D05D646E}"/>
              </a:ext>
            </a:extLst>
          </p:cNvPr>
          <p:cNvPicPr>
            <a:picLocks noChangeAspect="1"/>
          </p:cNvPicPr>
          <p:nvPr/>
        </p:nvPicPr>
        <p:blipFill>
          <a:blip r:embed="rId4"/>
          <a:stretch>
            <a:fillRect/>
          </a:stretch>
        </p:blipFill>
        <p:spPr>
          <a:xfrm>
            <a:off x="5997465" y="2618402"/>
            <a:ext cx="3136972" cy="577687"/>
          </a:xfrm>
          <a:prstGeom prst="rect">
            <a:avLst/>
          </a:prstGeom>
        </p:spPr>
      </p:pic>
      <p:pic>
        <p:nvPicPr>
          <p:cNvPr id="18" name="Imagen 17" descr="Interfaz de usuario gráfica, Texto, Aplicación&#10;&#10;Descripción generada automáticamente">
            <a:extLst>
              <a:ext uri="{FF2B5EF4-FFF2-40B4-BE49-F238E27FC236}">
                <a16:creationId xmlns:a16="http://schemas.microsoft.com/office/drawing/2014/main" id="{90DB4B7D-B35C-4F1A-999E-A818FD183CA5}"/>
              </a:ext>
            </a:extLst>
          </p:cNvPr>
          <p:cNvPicPr>
            <a:picLocks noChangeAspect="1"/>
          </p:cNvPicPr>
          <p:nvPr/>
        </p:nvPicPr>
        <p:blipFill>
          <a:blip r:embed="rId6"/>
          <a:stretch>
            <a:fillRect/>
          </a:stretch>
        </p:blipFill>
        <p:spPr>
          <a:xfrm>
            <a:off x="3188338" y="3957044"/>
            <a:ext cx="2920892" cy="2314136"/>
          </a:xfrm>
          <a:prstGeom prst="rect">
            <a:avLst/>
          </a:prstGeom>
        </p:spPr>
      </p:pic>
      <p:sp>
        <p:nvSpPr>
          <p:cNvPr id="19" name="Rectángulo 18">
            <a:extLst>
              <a:ext uri="{FF2B5EF4-FFF2-40B4-BE49-F238E27FC236}">
                <a16:creationId xmlns:a16="http://schemas.microsoft.com/office/drawing/2014/main" id="{8A0B6420-3475-4DE2-B7D2-1330FE349826}"/>
              </a:ext>
            </a:extLst>
          </p:cNvPr>
          <p:cNvSpPr/>
          <p:nvPr/>
        </p:nvSpPr>
        <p:spPr>
          <a:xfrm>
            <a:off x="5153907" y="6104928"/>
            <a:ext cx="413204" cy="1594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pic>
        <p:nvPicPr>
          <p:cNvPr id="20" name="Imagen 19">
            <a:extLst>
              <a:ext uri="{FF2B5EF4-FFF2-40B4-BE49-F238E27FC236}">
                <a16:creationId xmlns:a16="http://schemas.microsoft.com/office/drawing/2014/main" id="{5E0632DD-EC47-4CDA-A823-C5A2A30E91FB}"/>
              </a:ext>
            </a:extLst>
          </p:cNvPr>
          <p:cNvPicPr>
            <a:picLocks noChangeAspect="1"/>
          </p:cNvPicPr>
          <p:nvPr/>
        </p:nvPicPr>
        <p:blipFill>
          <a:blip r:embed="rId7"/>
          <a:stretch>
            <a:fillRect/>
          </a:stretch>
        </p:blipFill>
        <p:spPr>
          <a:xfrm>
            <a:off x="595356" y="6334782"/>
            <a:ext cx="7848600" cy="412180"/>
          </a:xfrm>
          <a:prstGeom prst="rect">
            <a:avLst/>
          </a:prstGeom>
        </p:spPr>
      </p:pic>
    </p:spTree>
    <p:extLst>
      <p:ext uri="{BB962C8B-B14F-4D97-AF65-F5344CB8AC3E}">
        <p14:creationId xmlns:p14="http://schemas.microsoft.com/office/powerpoint/2010/main" val="26287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46569" y="212725"/>
            <a:ext cx="4293810" cy="813000"/>
          </a:xfrm>
        </p:spPr>
        <p:txBody>
          <a:bodyPr/>
          <a:lstStyle/>
          <a:p>
            <a:pPr lvl="0" defTabSz="457200">
              <a:defRPr/>
            </a:pPr>
            <a:r>
              <a:rPr lang="es-CL" sz="2800" b="1" dirty="0">
                <a:solidFill>
                  <a:prstClr val="white"/>
                </a:solidFill>
                <a:latin typeface="Calibri"/>
              </a:rPr>
              <a:t>Eliminar un Procedimiento Almacenado</a:t>
            </a:r>
          </a:p>
        </p:txBody>
      </p:sp>
      <p:sp>
        <p:nvSpPr>
          <p:cNvPr id="4" name="Rectangle 3">
            <a:extLst>
              <a:ext uri="{FF2B5EF4-FFF2-40B4-BE49-F238E27FC236}">
                <a16:creationId xmlns:a16="http://schemas.microsoft.com/office/drawing/2014/main" id="{309C595D-CF35-455D-AD40-33B32426F164}"/>
              </a:ext>
            </a:extLst>
          </p:cNvPr>
          <p:cNvSpPr txBox="1">
            <a:spLocks noChangeArrowheads="1"/>
          </p:cNvSpPr>
          <p:nvPr/>
        </p:nvSpPr>
        <p:spPr bwMode="auto">
          <a:xfrm>
            <a:off x="611188" y="121161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 opción 1:</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2 usando SQL </a:t>
            </a:r>
            <a:r>
              <a:rPr lang="es-MX" sz="2000" kern="1200" dirty="0" err="1">
                <a:solidFill>
                  <a:prstClr val="black"/>
                </a:solidFill>
                <a:latin typeface="Calibri"/>
                <a:ea typeface="Arial Unicode MS"/>
                <a:cs typeface="Arial Unicode MS"/>
              </a:rPr>
              <a:t>Developer</a:t>
            </a:r>
            <a:r>
              <a:rPr lang="es-MX" sz="2000" kern="1200" dirty="0">
                <a:solidFill>
                  <a:prstClr val="black"/>
                </a:solidFill>
                <a:latin typeface="Calibri"/>
                <a:ea typeface="Arial Unicode MS"/>
                <a:cs typeface="Arial Unicode MS"/>
              </a:rPr>
              <a:t>:</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2" name="Text Box 5">
            <a:extLst>
              <a:ext uri="{FF2B5EF4-FFF2-40B4-BE49-F238E27FC236}">
                <a16:creationId xmlns:a16="http://schemas.microsoft.com/office/drawing/2014/main" id="{33BEF26F-DF5F-4962-9A6A-39777EFEF928}"/>
              </a:ext>
            </a:extLst>
          </p:cNvPr>
          <p:cNvSpPr txBox="1">
            <a:spLocks noChangeArrowheads="1"/>
          </p:cNvSpPr>
          <p:nvPr/>
        </p:nvSpPr>
        <p:spPr bwMode="auto">
          <a:xfrm>
            <a:off x="1142624" y="1562816"/>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PROCEDURE </a:t>
            </a:r>
            <a:r>
              <a:rPr lang="en-US" sz="1600" b="1" i="1" dirty="0" err="1">
                <a:latin typeface="Calibri" panose="020F0502020204030204" pitchFamily="34" charset="0"/>
                <a:cs typeface="Calibri" panose="020F0502020204030204" pitchFamily="34" charset="0"/>
              </a:rPr>
              <a:t>nombre_procedimiento</a:t>
            </a:r>
            <a:r>
              <a:rPr lang="en-US" sz="1600" b="1" dirty="0">
                <a:latin typeface="Calibri" panose="020F0502020204030204" pitchFamily="34" charset="0"/>
                <a:cs typeface="Calibri" panose="020F0502020204030204" pitchFamily="34" charset="0"/>
              </a:rPr>
              <a:t>;</a:t>
            </a:r>
            <a:endParaRPr lang="en-US" sz="800" b="1" i="1" dirty="0">
              <a:solidFill>
                <a:srgbClr val="000000"/>
              </a:solidFill>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sp>
        <p:nvSpPr>
          <p:cNvPr id="11" name="Text Box 5">
            <a:extLst>
              <a:ext uri="{FF2B5EF4-FFF2-40B4-BE49-F238E27FC236}">
                <a16:creationId xmlns:a16="http://schemas.microsoft.com/office/drawing/2014/main" id="{1968AC75-24D1-4455-916C-8905A990C5C2}"/>
              </a:ext>
            </a:extLst>
          </p:cNvPr>
          <p:cNvSpPr txBox="1">
            <a:spLocks noChangeArrowheads="1"/>
          </p:cNvSpPr>
          <p:nvPr/>
        </p:nvSpPr>
        <p:spPr bwMode="auto">
          <a:xfrm>
            <a:off x="1126580" y="2280699"/>
            <a:ext cx="6593682" cy="58477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DROP PROCEDURE SP_ACTUALIZA_SALARIO;</a:t>
            </a:r>
            <a:endParaRPr lang="en-US" sz="800" b="1" dirty="0">
              <a:solidFill>
                <a:srgbClr val="000000"/>
              </a:solidFill>
              <a:latin typeface="Calibri" panose="020F0502020204030204" pitchFamily="34" charset="0"/>
              <a:cs typeface="Calibri" panose="020F0502020204030204" pitchFamily="34" charset="0"/>
            </a:endParaRPr>
          </a:p>
          <a:p>
            <a:endParaRPr lang="en-US" sz="800" b="1" dirty="0">
              <a:latin typeface="Calibri" panose="020F0502020204030204" pitchFamily="34" charset="0"/>
              <a:cs typeface="Calibri" panose="020F0502020204030204" pitchFamily="34" charset="0"/>
            </a:endParaRPr>
          </a:p>
        </p:txBody>
      </p:sp>
      <p:pic>
        <p:nvPicPr>
          <p:cNvPr id="6" name="Imagen 5" descr="Interfaz de usuario gráfica, Aplicación&#10;&#10;Descripción generada automáticamente">
            <a:extLst>
              <a:ext uri="{FF2B5EF4-FFF2-40B4-BE49-F238E27FC236}">
                <a16:creationId xmlns:a16="http://schemas.microsoft.com/office/drawing/2014/main" id="{7AE92F18-072B-47E7-BB5F-01C1553AF508}"/>
              </a:ext>
            </a:extLst>
          </p:cNvPr>
          <p:cNvPicPr>
            <a:picLocks noChangeAspect="1"/>
          </p:cNvPicPr>
          <p:nvPr/>
        </p:nvPicPr>
        <p:blipFill>
          <a:blip r:embed="rId3"/>
          <a:stretch>
            <a:fillRect/>
          </a:stretch>
        </p:blipFill>
        <p:spPr>
          <a:xfrm>
            <a:off x="2323421" y="3478450"/>
            <a:ext cx="3446814" cy="3259233"/>
          </a:xfrm>
          <a:prstGeom prst="rect">
            <a:avLst/>
          </a:prstGeom>
        </p:spPr>
      </p:pic>
    </p:spTree>
    <p:extLst>
      <p:ext uri="{BB962C8B-B14F-4D97-AF65-F5344CB8AC3E}">
        <p14:creationId xmlns:p14="http://schemas.microsoft.com/office/powerpoint/2010/main" val="2413246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2806108"/>
          </a:xfrm>
        </p:spPr>
        <p:txBody>
          <a:bodyPr/>
          <a:lstStyle/>
          <a:p>
            <a:r>
              <a:rPr lang="es-ES_tradnl" sz="4800" b="1" dirty="0"/>
              <a:t>Incorporando Complejidad a los Procedimientos Almacenados</a:t>
            </a:r>
          </a:p>
        </p:txBody>
      </p:sp>
    </p:spTree>
    <p:extLst>
      <p:ext uri="{BB962C8B-B14F-4D97-AF65-F5344CB8AC3E}">
        <p14:creationId xmlns:p14="http://schemas.microsoft.com/office/powerpoint/2010/main" val="2591481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2348783757"/>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3</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Programas PL/SQL en la Base de Datos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en</a:t>
            </a:r>
            <a:r>
              <a:rPr lang="en-US" sz="2800" b="1" dirty="0">
                <a:ea typeface="Arial Unicode MS"/>
                <a:cs typeface="Times New Roman" pitchFamily="18" charset="0"/>
              </a:rPr>
              <a:t> los </a:t>
            </a:r>
            <a:r>
              <a:rPr lang="en-US" sz="2800" b="1" dirty="0" err="1">
                <a:ea typeface="Arial Unicode MS"/>
                <a:cs typeface="Times New Roman" pitchFamily="18" charset="0"/>
              </a:rPr>
              <a:t>Subprogramas</a:t>
            </a:r>
            <a:endParaRPr lang="es-CL" sz="2800" b="1" dirty="0">
              <a:ea typeface="Arial Unicode MS"/>
              <a:cs typeface="Times New Roman" pitchFamily="18" charset="0"/>
            </a:endParaRPr>
          </a:p>
        </p:txBody>
      </p:sp>
      <p:pic>
        <p:nvPicPr>
          <p:cNvPr id="4" name="Imagen 3">
            <a:extLst>
              <a:ext uri="{FF2B5EF4-FFF2-40B4-BE49-F238E27FC236}">
                <a16:creationId xmlns:a16="http://schemas.microsoft.com/office/drawing/2014/main" id="{5AB2DA9D-3976-4874-8363-F3DEE800BCDA}"/>
              </a:ext>
            </a:extLst>
          </p:cNvPr>
          <p:cNvPicPr>
            <a:picLocks noChangeAspect="1"/>
          </p:cNvPicPr>
          <p:nvPr/>
        </p:nvPicPr>
        <p:blipFill>
          <a:blip r:embed="rId3"/>
          <a:stretch>
            <a:fillRect/>
          </a:stretch>
        </p:blipFill>
        <p:spPr>
          <a:xfrm>
            <a:off x="1191475" y="1343115"/>
            <a:ext cx="6761050" cy="5102794"/>
          </a:xfrm>
          <a:prstGeom prst="rect">
            <a:avLst/>
          </a:prstGeom>
        </p:spPr>
      </p:pic>
    </p:spTree>
    <p:extLst>
      <p:ext uri="{BB962C8B-B14F-4D97-AF65-F5344CB8AC3E}">
        <p14:creationId xmlns:p14="http://schemas.microsoft.com/office/powerpoint/2010/main" val="1903231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Formales</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11006B59-F8B8-44AE-9924-73FFE33E397E}"/>
              </a:ext>
            </a:extLst>
          </p:cNvPr>
          <p:cNvSpPr txBox="1">
            <a:spLocks noChangeArrowheads="1"/>
          </p:cNvSpPr>
          <p:nvPr/>
        </p:nvSpPr>
        <p:spPr bwMode="auto">
          <a:xfrm>
            <a:off x="611188" y="372940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Rectángulo redondeado 4">
            <a:extLst>
              <a:ext uri="{FF2B5EF4-FFF2-40B4-BE49-F238E27FC236}">
                <a16:creationId xmlns:a16="http://schemas.microsoft.com/office/drawing/2014/main" id="{E27A685B-87B0-4E9E-8250-30CB3AA9CC08}"/>
              </a:ext>
            </a:extLst>
          </p:cNvPr>
          <p:cNvSpPr/>
          <p:nvPr/>
        </p:nvSpPr>
        <p:spPr>
          <a:xfrm>
            <a:off x="3302353" y="1106044"/>
            <a:ext cx="2457715" cy="2150199"/>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Son variables declaras en las lista de parámetros del subprograma (modo IN, OUT o IN OUT) que se usan en la sección de ejecución </a:t>
            </a:r>
            <a:endParaRPr lang="es-CL" sz="1800" b="1" kern="1200" dirty="0">
              <a:solidFill>
                <a:srgbClr val="FFFFFF"/>
              </a:solidFill>
              <a:latin typeface="Calibri"/>
              <a:cs typeface="Arial" panose="020B0604020202020204" pitchFamily="34" charset="0"/>
            </a:endParaRPr>
          </a:p>
        </p:txBody>
      </p:sp>
      <p:sp>
        <p:nvSpPr>
          <p:cNvPr id="7" name="Text Box 5">
            <a:extLst>
              <a:ext uri="{FF2B5EF4-FFF2-40B4-BE49-F238E27FC236}">
                <a16:creationId xmlns:a16="http://schemas.microsoft.com/office/drawing/2014/main" id="{239079F8-20C8-42F3-BBB1-07E6817DC78D}"/>
              </a:ext>
            </a:extLst>
          </p:cNvPr>
          <p:cNvSpPr txBox="1">
            <a:spLocks noChangeArrowheads="1"/>
          </p:cNvSpPr>
          <p:nvPr/>
        </p:nvSpPr>
        <p:spPr bwMode="auto">
          <a:xfrm>
            <a:off x="1261701" y="4063177"/>
            <a:ext cx="6768393"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CREATE OR REPLACE PROCEDURE SP_ACTUALIZA_EMP_RET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a:t>
            </a:r>
            <a:r>
              <a:rPr lang="es-MX" sz="1600" b="1" kern="1200" dirty="0" err="1">
                <a:solidFill>
                  <a:srgbClr val="C00000"/>
                </a:solidFill>
                <a:latin typeface="Calibri"/>
                <a:ea typeface="+mn-ea"/>
                <a:cs typeface="Arial" pitchFamily="34" charset="0"/>
              </a:rPr>
              <a:t>p_id_emp</a:t>
            </a:r>
            <a:r>
              <a:rPr lang="es-MX" sz="1600" b="1" kern="1200" dirty="0">
                <a:solidFill>
                  <a:srgbClr val="C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NUMBER, </a:t>
            </a:r>
            <a:r>
              <a:rPr lang="es-MX" sz="1600" b="1" kern="1200" dirty="0" err="1">
                <a:solidFill>
                  <a:srgbClr val="0000DE"/>
                </a:solidFill>
                <a:latin typeface="Calibri"/>
                <a:ea typeface="+mn-ea"/>
                <a:cs typeface="Arial" pitchFamily="34" charset="0"/>
              </a:rPr>
              <a:t>p_fecha_cont</a:t>
            </a:r>
            <a:r>
              <a:rPr lang="es-MX" sz="1600" b="1" kern="1200" dirty="0">
                <a:solidFill>
                  <a:sysClr val="windowText" lastClr="000000"/>
                </a:solidFill>
                <a:latin typeface="Calibri"/>
                <a:ea typeface="+mn-ea"/>
                <a:cs typeface="Arial" pitchFamily="34" charset="0"/>
              </a:rPr>
              <a:t> DATE, </a:t>
            </a:r>
            <a:r>
              <a:rPr lang="es-MX" sz="1600" b="1" kern="1200" dirty="0" err="1">
                <a:solidFill>
                  <a:srgbClr val="008000"/>
                </a:solidFill>
                <a:latin typeface="Calibri"/>
                <a:ea typeface="+mn-ea"/>
                <a:cs typeface="Arial" pitchFamily="34" charset="0"/>
              </a:rPr>
              <a:t>p_salario</a:t>
            </a:r>
            <a:r>
              <a:rPr lang="es-MX" sz="1600" b="1" kern="1200" dirty="0">
                <a:solidFill>
                  <a:sysClr val="windowText" lastClr="000000"/>
                </a:solidFill>
                <a:latin typeface="Calibri"/>
                <a:ea typeface="+mn-ea"/>
                <a:cs typeface="Arial" pitchFamily="34" charset="0"/>
              </a:rPr>
              <a:t> NUMBER) IS</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BEGIN</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UPDATE </a:t>
            </a:r>
            <a:r>
              <a:rPr lang="es-MX" sz="1600" b="1" kern="1200" dirty="0" err="1">
                <a:solidFill>
                  <a:sysClr val="windowText" lastClr="000000"/>
                </a:solidFill>
                <a:latin typeface="Calibri"/>
                <a:ea typeface="+mn-ea"/>
                <a:cs typeface="Arial" pitchFamily="34" charset="0"/>
              </a:rPr>
              <a:t>empleados_retirados</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SET </a:t>
            </a:r>
            <a:r>
              <a:rPr lang="es-MX" sz="1600" b="1" kern="1200" dirty="0" err="1">
                <a:solidFill>
                  <a:sysClr val="windowText" lastClr="000000"/>
                </a:solidFill>
                <a:latin typeface="Calibri"/>
                <a:ea typeface="+mn-ea"/>
                <a:cs typeface="Arial" pitchFamily="34" charset="0"/>
              </a:rPr>
              <a:t>hire_date</a:t>
            </a:r>
            <a:r>
              <a:rPr lang="es-MX" sz="1600" b="1" kern="1200" dirty="0">
                <a:solidFill>
                  <a:sysClr val="windowText" lastClr="000000"/>
                </a:solidFill>
                <a:latin typeface="Calibri"/>
                <a:ea typeface="+mn-ea"/>
                <a:cs typeface="Arial" pitchFamily="34" charset="0"/>
              </a:rPr>
              <a:t> = </a:t>
            </a:r>
            <a:r>
              <a:rPr lang="es-MX" sz="1600" b="1" kern="1200" dirty="0" err="1">
                <a:solidFill>
                  <a:srgbClr val="0000DE"/>
                </a:solidFill>
                <a:latin typeface="Calibri"/>
                <a:cs typeface="Arial" pitchFamily="34" charset="0"/>
              </a:rPr>
              <a:t>p_fecha_cont</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kern="1200" dirty="0" err="1">
                <a:solidFill>
                  <a:sysClr val="windowText" lastClr="000000"/>
                </a:solidFill>
                <a:latin typeface="Calibri"/>
                <a:ea typeface="+mn-ea"/>
                <a:cs typeface="Arial" pitchFamily="34" charset="0"/>
              </a:rPr>
              <a:t>salary</a:t>
            </a:r>
            <a:r>
              <a:rPr lang="es-MX" sz="1600" b="1" kern="1200" dirty="0">
                <a:solidFill>
                  <a:sysClr val="windowText" lastClr="000000"/>
                </a:solidFill>
                <a:latin typeface="Calibri"/>
                <a:ea typeface="+mn-ea"/>
                <a:cs typeface="Arial" pitchFamily="34" charset="0"/>
              </a:rPr>
              <a:t> = </a:t>
            </a:r>
            <a:r>
              <a:rPr lang="es-MX" sz="1600" b="1" kern="1200" dirty="0" err="1">
                <a:solidFill>
                  <a:srgbClr val="008000"/>
                </a:solidFill>
                <a:latin typeface="Calibri"/>
                <a:cs typeface="Arial" pitchFamily="34" charset="0"/>
              </a:rPr>
              <a:t>p_salario</a:t>
            </a:r>
            <a:r>
              <a:rPr lang="es-MX" sz="1600" b="1" kern="1200" dirty="0">
                <a:solidFill>
                  <a:sysClr val="windowText" lastClr="000000"/>
                </a:solidFill>
                <a:latin typeface="Calibri"/>
                <a:cs typeface="Arial" pitchFamily="34" charset="0"/>
              </a:rPr>
              <a:t> </a:t>
            </a:r>
            <a:endParaRPr lang="es-MX" sz="1600" b="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WHERE </a:t>
            </a:r>
            <a:r>
              <a:rPr lang="es-MX" sz="1600" b="1" kern="1200" dirty="0" err="1">
                <a:solidFill>
                  <a:sysClr val="windowText" lastClr="000000"/>
                </a:solidFill>
                <a:latin typeface="Calibri"/>
                <a:ea typeface="+mn-ea"/>
                <a:cs typeface="Arial" pitchFamily="34" charset="0"/>
              </a:rPr>
              <a:t>employee_id</a:t>
            </a:r>
            <a:r>
              <a:rPr lang="es-MX" sz="1600" b="1" kern="1200" dirty="0">
                <a:solidFill>
                  <a:sysClr val="windowText" lastClr="000000"/>
                </a:solidFill>
                <a:latin typeface="Calibri"/>
                <a:ea typeface="+mn-ea"/>
                <a:cs typeface="Arial" pitchFamily="34" charset="0"/>
              </a:rPr>
              <a:t>= </a:t>
            </a:r>
            <a:r>
              <a:rPr lang="es-MX" sz="1600" b="1" kern="1200" dirty="0" err="1">
                <a:solidFill>
                  <a:srgbClr val="C00000"/>
                </a:solidFill>
                <a:latin typeface="Calibri"/>
                <a:cs typeface="Arial" pitchFamily="34" charset="0"/>
              </a:rPr>
              <a:t>p_id_emp</a:t>
            </a:r>
            <a:r>
              <a:rPr lang="es-MX" sz="1600" b="1" kern="1200" dirty="0">
                <a:solidFill>
                  <a:srgbClr val="C00000"/>
                </a:solidFill>
                <a:latin typeface="Calibri"/>
                <a:cs typeface="Arial" pitchFamily="34" charset="0"/>
              </a:rPr>
              <a:t> </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COMMIT;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6540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Actuales</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11006B59-F8B8-44AE-9924-73FFE33E397E}"/>
              </a:ext>
            </a:extLst>
          </p:cNvPr>
          <p:cNvSpPr txBox="1">
            <a:spLocks noChangeArrowheads="1"/>
          </p:cNvSpPr>
          <p:nvPr/>
        </p:nvSpPr>
        <p:spPr bwMode="auto">
          <a:xfrm>
            <a:off x="611188" y="3476735"/>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Rectángulo redondeado 4">
            <a:extLst>
              <a:ext uri="{FF2B5EF4-FFF2-40B4-BE49-F238E27FC236}">
                <a16:creationId xmlns:a16="http://schemas.microsoft.com/office/drawing/2014/main" id="{E27A685B-87B0-4E9E-8250-30CB3AA9CC08}"/>
              </a:ext>
            </a:extLst>
          </p:cNvPr>
          <p:cNvSpPr/>
          <p:nvPr/>
        </p:nvSpPr>
        <p:spPr>
          <a:xfrm>
            <a:off x="3302353" y="1106044"/>
            <a:ext cx="2557026" cy="2150199"/>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Son valores, variables o expresiones usados para ejecutar un subprograma con parámetro. Se asocian a los parámetros formales del subprograma</a:t>
            </a:r>
            <a:endParaRPr lang="es-CL" sz="1800" b="1" kern="1200" dirty="0">
              <a:solidFill>
                <a:srgbClr val="FFFFFF"/>
              </a:solidFill>
              <a:latin typeface="Calibri"/>
              <a:cs typeface="Arial" panose="020B0604020202020204" pitchFamily="34" charset="0"/>
            </a:endParaRPr>
          </a:p>
        </p:txBody>
      </p:sp>
      <p:sp>
        <p:nvSpPr>
          <p:cNvPr id="7" name="Text Box 5">
            <a:extLst>
              <a:ext uri="{FF2B5EF4-FFF2-40B4-BE49-F238E27FC236}">
                <a16:creationId xmlns:a16="http://schemas.microsoft.com/office/drawing/2014/main" id="{239079F8-20C8-42F3-BBB1-07E6817DC78D}"/>
              </a:ext>
            </a:extLst>
          </p:cNvPr>
          <p:cNvSpPr txBox="1">
            <a:spLocks noChangeArrowheads="1"/>
          </p:cNvSpPr>
          <p:nvPr/>
        </p:nvSpPr>
        <p:spPr bwMode="auto">
          <a:xfrm>
            <a:off x="1261701" y="3882697"/>
            <a:ext cx="6768393"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EXEC  SP_ACTUALIZA_EMP_RET(</a:t>
            </a:r>
            <a:r>
              <a:rPr lang="es-MX" sz="1600" b="1" kern="1200" dirty="0">
                <a:solidFill>
                  <a:srgbClr val="C00000"/>
                </a:solidFill>
                <a:latin typeface="Calibri"/>
                <a:ea typeface="+mn-ea"/>
                <a:cs typeface="Arial" pitchFamily="34" charset="0"/>
              </a:rPr>
              <a:t>124</a:t>
            </a:r>
            <a:r>
              <a:rPr lang="es-MX" sz="1600" b="1" kern="1200" dirty="0">
                <a:solidFill>
                  <a:sysClr val="windowText" lastClr="000000"/>
                </a:solidFill>
                <a:latin typeface="Calibri"/>
                <a:ea typeface="+mn-ea"/>
                <a:cs typeface="Arial" pitchFamily="34" charset="0"/>
              </a:rPr>
              <a:t>,</a:t>
            </a:r>
            <a:r>
              <a:rPr lang="es-MX" sz="1600" b="1" kern="1200" dirty="0">
                <a:solidFill>
                  <a:srgbClr val="0000DE"/>
                </a:solidFill>
                <a:latin typeface="Calibri"/>
                <a:ea typeface="+mn-ea"/>
                <a:cs typeface="Arial" pitchFamily="34" charset="0"/>
              </a:rPr>
              <a:t>SYSDATE</a:t>
            </a:r>
            <a:r>
              <a:rPr lang="es-MX" sz="1600" b="1" kern="1200" dirty="0">
                <a:solidFill>
                  <a:sysClr val="windowText" lastClr="000000"/>
                </a:solidFill>
                <a:latin typeface="Calibri"/>
                <a:ea typeface="+mn-ea"/>
                <a:cs typeface="Arial" pitchFamily="34" charset="0"/>
              </a:rPr>
              <a:t>,</a:t>
            </a:r>
            <a:r>
              <a:rPr lang="es-MX" sz="1600" b="1" kern="1200" dirty="0">
                <a:solidFill>
                  <a:srgbClr val="008000"/>
                </a:solidFill>
                <a:latin typeface="Calibri"/>
                <a:ea typeface="+mn-ea"/>
                <a:cs typeface="Arial" pitchFamily="34" charset="0"/>
              </a:rPr>
              <a:t>15000</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9" name="Text Box 5">
            <a:extLst>
              <a:ext uri="{FF2B5EF4-FFF2-40B4-BE49-F238E27FC236}">
                <a16:creationId xmlns:a16="http://schemas.microsoft.com/office/drawing/2014/main" id="{3C17DB5C-4073-4CBA-AF60-736E55376048}"/>
              </a:ext>
            </a:extLst>
          </p:cNvPr>
          <p:cNvSpPr txBox="1">
            <a:spLocks noChangeArrowheads="1"/>
          </p:cNvSpPr>
          <p:nvPr/>
        </p:nvSpPr>
        <p:spPr bwMode="auto">
          <a:xfrm>
            <a:off x="1261701" y="4676774"/>
            <a:ext cx="6768393" cy="156966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CREATE OR REPLACE PROCEDURE SP_ACTUALIZA_EMP_RET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a:t>
            </a:r>
            <a:r>
              <a:rPr lang="es-MX" sz="1600" b="1" kern="1200" dirty="0" err="1">
                <a:solidFill>
                  <a:srgbClr val="C00000"/>
                </a:solidFill>
                <a:latin typeface="Calibri"/>
                <a:ea typeface="+mn-ea"/>
                <a:cs typeface="Arial" pitchFamily="34" charset="0"/>
              </a:rPr>
              <a:t>p_id_emp</a:t>
            </a:r>
            <a:r>
              <a:rPr lang="es-MX" sz="1600" b="1" kern="1200" dirty="0">
                <a:solidFill>
                  <a:srgbClr val="C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NUMBER, </a:t>
            </a:r>
            <a:r>
              <a:rPr lang="es-MX" sz="1600" b="1" kern="1200" dirty="0" err="1">
                <a:solidFill>
                  <a:srgbClr val="0000DE"/>
                </a:solidFill>
                <a:latin typeface="Calibri"/>
                <a:ea typeface="+mn-ea"/>
                <a:cs typeface="Arial" pitchFamily="34" charset="0"/>
              </a:rPr>
              <a:t>p_fecha_cont</a:t>
            </a:r>
            <a:r>
              <a:rPr lang="es-MX" sz="1600" b="1" kern="1200" dirty="0">
                <a:solidFill>
                  <a:sysClr val="windowText" lastClr="000000"/>
                </a:solidFill>
                <a:latin typeface="Calibri"/>
                <a:ea typeface="+mn-ea"/>
                <a:cs typeface="Arial" pitchFamily="34" charset="0"/>
              </a:rPr>
              <a:t> DATE, </a:t>
            </a:r>
            <a:r>
              <a:rPr lang="es-MX" sz="1600" b="1" kern="1200" dirty="0" err="1">
                <a:solidFill>
                  <a:srgbClr val="4D7731"/>
                </a:solidFill>
                <a:latin typeface="Calibri"/>
                <a:ea typeface="+mn-ea"/>
                <a:cs typeface="Arial" pitchFamily="34" charset="0"/>
              </a:rPr>
              <a:t>p_salario</a:t>
            </a:r>
            <a:r>
              <a:rPr lang="es-MX" sz="1600" b="1" kern="1200" dirty="0">
                <a:solidFill>
                  <a:sysClr val="windowText" lastClr="000000"/>
                </a:solidFill>
                <a:latin typeface="Calibri"/>
                <a:ea typeface="+mn-ea"/>
                <a:cs typeface="Arial" pitchFamily="34" charset="0"/>
              </a:rPr>
              <a:t> NUMBER) IS</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BEGIN</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a:extLst>
              <a:ext uri="{FF2B5EF4-FFF2-40B4-BE49-F238E27FC236}">
                <a16:creationId xmlns:a16="http://schemas.microsoft.com/office/drawing/2014/main" id="{BF011D8F-2D91-4128-BF20-B8FA5341D277}"/>
              </a:ext>
            </a:extLst>
          </p:cNvPr>
          <p:cNvPicPr>
            <a:picLocks noChangeAspect="1"/>
          </p:cNvPicPr>
          <p:nvPr/>
        </p:nvPicPr>
        <p:blipFill>
          <a:blip r:embed="rId3"/>
          <a:stretch>
            <a:fillRect/>
          </a:stretch>
        </p:blipFill>
        <p:spPr>
          <a:xfrm>
            <a:off x="464923" y="6344846"/>
            <a:ext cx="8361947" cy="424033"/>
          </a:xfrm>
          <a:prstGeom prst="rect">
            <a:avLst/>
          </a:prstGeom>
        </p:spPr>
      </p:pic>
      <p:cxnSp>
        <p:nvCxnSpPr>
          <p:cNvPr id="11" name="Conector recto de flecha 10">
            <a:extLst>
              <a:ext uri="{FF2B5EF4-FFF2-40B4-BE49-F238E27FC236}">
                <a16:creationId xmlns:a16="http://schemas.microsoft.com/office/drawing/2014/main" id="{04D757DF-6BA2-4D05-8C6A-181DAB3CCF9D}"/>
              </a:ext>
            </a:extLst>
          </p:cNvPr>
          <p:cNvCxnSpPr>
            <a:cxnSpLocks/>
          </p:cNvCxnSpPr>
          <p:nvPr/>
        </p:nvCxnSpPr>
        <p:spPr>
          <a:xfrm>
            <a:off x="1828796" y="3801975"/>
            <a:ext cx="1" cy="133200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93FD676-79E3-47F3-88F8-49145CF6824D}"/>
              </a:ext>
            </a:extLst>
          </p:cNvPr>
          <p:cNvCxnSpPr>
            <a:cxnSpLocks/>
          </p:cNvCxnSpPr>
          <p:nvPr/>
        </p:nvCxnSpPr>
        <p:spPr>
          <a:xfrm>
            <a:off x="4170946" y="3773899"/>
            <a:ext cx="1" cy="288000"/>
          </a:xfrm>
          <a:prstGeom prst="straightConnector1">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C854BC58-255B-4426-93DE-714E6B537AF0}"/>
              </a:ext>
            </a:extLst>
          </p:cNvPr>
          <p:cNvCxnSpPr>
            <a:cxnSpLocks/>
          </p:cNvCxnSpPr>
          <p:nvPr/>
        </p:nvCxnSpPr>
        <p:spPr>
          <a:xfrm flipH="1">
            <a:off x="1804732" y="3793947"/>
            <a:ext cx="2376000" cy="0"/>
          </a:xfrm>
          <a:prstGeom prst="straightConnector1">
            <a:avLst/>
          </a:prstGeom>
          <a:ln w="508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573600BE-C4DE-45B5-9363-68E6032E2D23}"/>
              </a:ext>
            </a:extLst>
          </p:cNvPr>
          <p:cNvCxnSpPr>
            <a:cxnSpLocks/>
          </p:cNvCxnSpPr>
          <p:nvPr/>
        </p:nvCxnSpPr>
        <p:spPr>
          <a:xfrm>
            <a:off x="3593432" y="4547945"/>
            <a:ext cx="1" cy="576000"/>
          </a:xfrm>
          <a:prstGeom prst="straightConnector1">
            <a:avLst/>
          </a:prstGeom>
          <a:ln w="50800">
            <a:solidFill>
              <a:srgbClr val="0000DE"/>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00606A0-7360-4035-88E6-6255F8DA5DA7}"/>
              </a:ext>
            </a:extLst>
          </p:cNvPr>
          <p:cNvCxnSpPr>
            <a:cxnSpLocks/>
          </p:cNvCxnSpPr>
          <p:nvPr/>
        </p:nvCxnSpPr>
        <p:spPr>
          <a:xfrm>
            <a:off x="4804613" y="4287245"/>
            <a:ext cx="1" cy="288000"/>
          </a:xfrm>
          <a:prstGeom prst="straightConnector1">
            <a:avLst/>
          </a:prstGeom>
          <a:ln w="50800">
            <a:solidFill>
              <a:srgbClr val="0000DE"/>
            </a:solidFill>
            <a:tailEnd type="non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085B705C-27D5-4A37-A9DA-C10FF33A86D9}"/>
              </a:ext>
            </a:extLst>
          </p:cNvPr>
          <p:cNvCxnSpPr>
            <a:cxnSpLocks/>
          </p:cNvCxnSpPr>
          <p:nvPr/>
        </p:nvCxnSpPr>
        <p:spPr>
          <a:xfrm flipH="1">
            <a:off x="3569368" y="4571993"/>
            <a:ext cx="1260000" cy="0"/>
          </a:xfrm>
          <a:prstGeom prst="straightConnector1">
            <a:avLst/>
          </a:prstGeom>
          <a:ln w="50800">
            <a:solidFill>
              <a:srgbClr val="0000DE"/>
            </a:solidFill>
            <a:tailEnd type="non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2DAFDCF4-7C1A-45C9-96E6-BD8A62930309}"/>
              </a:ext>
            </a:extLst>
          </p:cNvPr>
          <p:cNvCxnSpPr>
            <a:cxnSpLocks/>
          </p:cNvCxnSpPr>
          <p:nvPr/>
        </p:nvCxnSpPr>
        <p:spPr>
          <a:xfrm>
            <a:off x="5442291" y="4267197"/>
            <a:ext cx="1" cy="864000"/>
          </a:xfrm>
          <a:prstGeom prst="straightConnector1">
            <a:avLst/>
          </a:prstGeom>
          <a:ln w="508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58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Modos</a:t>
            </a:r>
            <a:r>
              <a:rPr lang="en-US" sz="2800" b="1" dirty="0">
                <a:ea typeface="Arial Unicode MS"/>
                <a:cs typeface="Times New Roman" pitchFamily="18" charset="0"/>
              </a:rPr>
              <a:t> de los </a:t>
            </a: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Formales</a:t>
            </a:r>
            <a:endParaRPr lang="es-CL" sz="2800" b="1" dirty="0">
              <a:ea typeface="Arial Unicode MS"/>
              <a:cs typeface="Times New Roman" pitchFamily="18" charset="0"/>
            </a:endParaRPr>
          </a:p>
        </p:txBody>
      </p:sp>
      <p:sp>
        <p:nvSpPr>
          <p:cNvPr id="6" name="Text Box 5">
            <a:extLst>
              <a:ext uri="{FF2B5EF4-FFF2-40B4-BE49-F238E27FC236}">
                <a16:creationId xmlns:a16="http://schemas.microsoft.com/office/drawing/2014/main" id="{ABAC35DC-A266-4571-872C-31FC5E88198D}"/>
              </a:ext>
            </a:extLst>
          </p:cNvPr>
          <p:cNvSpPr txBox="1">
            <a:spLocks noChangeArrowheads="1"/>
          </p:cNvSpPr>
          <p:nvPr/>
        </p:nvSpPr>
        <p:spPr bwMode="auto">
          <a:xfrm>
            <a:off x="851282" y="1261632"/>
            <a:ext cx="7321118" cy="83099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b="1" dirty="0">
              <a:latin typeface="Calibri" panose="020F0502020204030204" pitchFamily="34" charset="0"/>
              <a:cs typeface="Calibri" panose="020F0502020204030204" pitchFamily="34" charset="0"/>
            </a:endParaRPr>
          </a:p>
          <a:p>
            <a:pPr>
              <a:defRPr/>
            </a:pPr>
            <a:r>
              <a:rPr lang="it-IT" sz="1600" b="1" dirty="0">
                <a:solidFill>
                  <a:srgbClr val="000000"/>
                </a:solidFill>
                <a:latin typeface="Calibri" panose="020F0502020204030204" pitchFamily="34" charset="0"/>
                <a:cs typeface="Calibri" panose="020F0502020204030204" pitchFamily="34" charset="0"/>
              </a:rPr>
              <a:t>CREATE PROCEDURE nombre_procedimiento(</a:t>
            </a:r>
            <a:r>
              <a:rPr lang="it-IT" sz="1600" b="1" i="1" dirty="0">
                <a:solidFill>
                  <a:srgbClr val="000000"/>
                </a:solidFill>
                <a:latin typeface="Calibri" panose="020F0502020204030204" pitchFamily="34" charset="0"/>
                <a:cs typeface="Calibri" panose="020F0502020204030204" pitchFamily="34" charset="0"/>
              </a:rPr>
              <a:t>parámetro</a:t>
            </a:r>
            <a:r>
              <a:rPr lang="it-IT" sz="1600" b="1" dirty="0">
                <a:solidFill>
                  <a:srgbClr val="000000"/>
                </a:solidFill>
                <a:latin typeface="Calibri" panose="020F0502020204030204" pitchFamily="34" charset="0"/>
                <a:cs typeface="Calibri" panose="020F0502020204030204" pitchFamily="34" charset="0"/>
              </a:rPr>
              <a:t> [</a:t>
            </a:r>
            <a:r>
              <a:rPr lang="it-IT" sz="1600" b="1" i="1" dirty="0">
                <a:solidFill>
                  <a:srgbClr val="000000"/>
                </a:solidFill>
                <a:latin typeface="Calibri" panose="020F0502020204030204" pitchFamily="34" charset="0"/>
                <a:cs typeface="Calibri" panose="020F0502020204030204" pitchFamily="34" charset="0"/>
              </a:rPr>
              <a:t>modo</a:t>
            </a:r>
            <a:r>
              <a:rPr lang="it-IT" sz="1600" b="1" dirty="0">
                <a:solidFill>
                  <a:srgbClr val="000000"/>
                </a:solidFill>
                <a:latin typeface="Calibri" panose="020F0502020204030204" pitchFamily="34" charset="0"/>
                <a:cs typeface="Calibri" panose="020F0502020204030204" pitchFamily="34" charset="0"/>
              </a:rPr>
              <a:t>] </a:t>
            </a:r>
            <a:r>
              <a:rPr lang="it-IT" sz="1600" b="1" i="1" dirty="0">
                <a:solidFill>
                  <a:srgbClr val="000000"/>
                </a:solidFill>
                <a:latin typeface="Calibri" panose="020F0502020204030204" pitchFamily="34" charset="0"/>
                <a:cs typeface="Calibri" panose="020F0502020204030204" pitchFamily="34" charset="0"/>
              </a:rPr>
              <a:t>tipo_dato</a:t>
            </a:r>
            <a:r>
              <a:rPr lang="it-IT" sz="1600" b="1" dirty="0">
                <a:solidFill>
                  <a:srgbClr val="000000"/>
                </a:solidFill>
                <a:latin typeface="Calibri" panose="020F0502020204030204" pitchFamily="34" charset="0"/>
                <a:cs typeface="Calibri" panose="020F0502020204030204" pitchFamily="34" charset="0"/>
              </a:rPr>
              <a:t>)</a:t>
            </a:r>
          </a:p>
          <a:p>
            <a:pPr>
              <a:defRPr/>
            </a:pPr>
            <a:r>
              <a:rPr lang="it-IT" sz="1600" b="1" dirty="0">
                <a:solidFill>
                  <a:srgbClr val="000000"/>
                </a:solidFill>
                <a:latin typeface="Calibri" panose="020F0502020204030204" pitchFamily="34" charset="0"/>
                <a:cs typeface="Calibri" panose="020F0502020204030204" pitchFamily="34" charset="0"/>
              </a:rPr>
              <a:t>...</a:t>
            </a:r>
          </a:p>
          <a:p>
            <a:pPr>
              <a:defRPr/>
            </a:pPr>
            <a:endParaRPr lang="en-US" sz="800" b="1" dirty="0">
              <a:solidFill>
                <a:srgbClr val="000000"/>
              </a:solidFill>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3BC34BEA-CCC5-499F-8776-2CA4873C52B5}"/>
              </a:ext>
            </a:extLst>
          </p:cNvPr>
          <p:cNvPicPr>
            <a:picLocks noChangeAspect="1"/>
          </p:cNvPicPr>
          <p:nvPr/>
        </p:nvPicPr>
        <p:blipFill>
          <a:blip r:embed="rId3"/>
          <a:stretch>
            <a:fillRect/>
          </a:stretch>
        </p:blipFill>
        <p:spPr>
          <a:xfrm>
            <a:off x="782923" y="2280407"/>
            <a:ext cx="7457836" cy="1792639"/>
          </a:xfrm>
          <a:prstGeom prst="rect">
            <a:avLst/>
          </a:prstGeom>
        </p:spPr>
      </p:pic>
      <p:pic>
        <p:nvPicPr>
          <p:cNvPr id="10" name="Imagen 9">
            <a:extLst>
              <a:ext uri="{FF2B5EF4-FFF2-40B4-BE49-F238E27FC236}">
                <a16:creationId xmlns:a16="http://schemas.microsoft.com/office/drawing/2014/main" id="{FB046999-0AAD-43AC-941C-4995649A339E}"/>
              </a:ext>
            </a:extLst>
          </p:cNvPr>
          <p:cNvPicPr>
            <a:picLocks noChangeAspect="1"/>
          </p:cNvPicPr>
          <p:nvPr/>
        </p:nvPicPr>
        <p:blipFill>
          <a:blip r:embed="rId4"/>
          <a:stretch>
            <a:fillRect/>
          </a:stretch>
        </p:blipFill>
        <p:spPr>
          <a:xfrm>
            <a:off x="139842" y="4244199"/>
            <a:ext cx="8864316" cy="2401076"/>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Parámetros</a:t>
            </a:r>
            <a:r>
              <a:rPr lang="en-US" sz="2800" b="1" dirty="0">
                <a:ea typeface="Arial Unicode MS"/>
                <a:cs typeface="Times New Roman" pitchFamily="18" charset="0"/>
              </a:rPr>
              <a:t> IN</a:t>
            </a:r>
            <a:endParaRPr lang="es-CL" sz="2800" b="1" dirty="0">
              <a:ea typeface="Arial Unicode MS"/>
              <a:cs typeface="Times New Roman" pitchFamily="18" charset="0"/>
            </a:endParaRPr>
          </a:p>
        </p:txBody>
      </p:sp>
      <p:sp>
        <p:nvSpPr>
          <p:cNvPr id="9" name="Rectangle 3">
            <a:extLst>
              <a:ext uri="{FF2B5EF4-FFF2-40B4-BE49-F238E27FC236}">
                <a16:creationId xmlns:a16="http://schemas.microsoft.com/office/drawing/2014/main" id="{BFEB7592-DD41-4E4D-A6AF-262403D49B5A}"/>
              </a:ext>
            </a:extLst>
          </p:cNvPr>
          <p:cNvSpPr txBox="1">
            <a:spLocks noChangeArrowheads="1"/>
          </p:cNvSpPr>
          <p:nvPr/>
        </p:nvSpPr>
        <p:spPr bwMode="auto">
          <a:xfrm>
            <a:off x="611188" y="12746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96739" y="1592620"/>
            <a:ext cx="8170535" cy="435503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CREATE OR REPLACE PROCEDURE SP_ACTUALIZA_SALARIO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 </a:t>
            </a:r>
            <a:r>
              <a:rPr lang="es-MX" sz="1300" b="1" kern="1200" dirty="0" err="1">
                <a:solidFill>
                  <a:srgbClr val="C00000"/>
                </a:solidFill>
                <a:latin typeface="Calibri" panose="020F0502020204030204" pitchFamily="34" charset="0"/>
                <a:ea typeface="+mn-ea"/>
                <a:cs typeface="Calibri" panose="020F0502020204030204" pitchFamily="34" charset="0"/>
              </a:rPr>
              <a:t>employees.salary%TYPE</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p_por_aum2 IN NUMBER</a:t>
            </a:r>
            <a:r>
              <a:rPr lang="es-MX" sz="1300" b="1" kern="1200" dirty="0">
                <a:latin typeface="Calibri" panose="020F0502020204030204" pitchFamily="34" charset="0"/>
                <a:ea typeface="+mn-ea"/>
                <a:cs typeface="Calibri" panose="020F0502020204030204" pitchFamily="34" charset="0"/>
              </a:rPr>
              <a:t>) AS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e.salary</a:t>
            </a:r>
            <a:r>
              <a:rPr lang="es-MX" sz="1300" b="1" kern="1200" dirty="0">
                <a:latin typeface="Calibri" panose="020F0502020204030204" pitchFamily="34" charset="0"/>
                <a:ea typeface="+mn-ea"/>
                <a:cs typeface="Calibri" panose="020F0502020204030204" pitchFamily="34" charset="0"/>
              </a:rPr>
              <a:t>, ROUND(MONTHS_BETWEEN(</a:t>
            </a:r>
            <a:r>
              <a:rPr lang="es-MX" sz="1300" b="1" kern="1200" dirty="0" err="1">
                <a:latin typeface="Calibri" panose="020F0502020204030204" pitchFamily="34" charset="0"/>
                <a:ea typeface="+mn-ea"/>
                <a:cs typeface="Calibri" panose="020F0502020204030204" pitchFamily="34" charset="0"/>
              </a:rPr>
              <a:t>SYSDATE,e.hire_date</a:t>
            </a:r>
            <a:r>
              <a:rPr lang="es-MX" sz="1300" b="1" kern="1200" dirty="0">
                <a:latin typeface="Calibri" panose="020F0502020204030204" pitchFamily="34" charset="0"/>
                <a:ea typeface="+mn-ea"/>
                <a:cs typeface="Calibri" panose="020F0502020204030204" pitchFamily="34" charset="0"/>
              </a:rPr>
              <a:t>)/12) </a:t>
            </a:r>
            <a:r>
              <a:rPr lang="es-MX" sz="1300" b="1" kern="1200" dirty="0" err="1">
                <a:latin typeface="Calibri" panose="020F0502020204030204" pitchFamily="34" charset="0"/>
                <a:ea typeface="+mn-ea"/>
                <a:cs typeface="Calibri" panose="020F0502020204030204" pitchFamily="34" charset="0"/>
              </a:rPr>
              <a:t>annos_trab</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l.city</a:t>
            </a:r>
            <a:r>
              <a:rPr lang="es-MX" sz="1300" b="1" kern="1200" dirty="0">
                <a:latin typeface="Calibri" panose="020F0502020204030204" pitchFamily="34" charset="0"/>
                <a:ea typeface="+mn-ea"/>
                <a:cs typeface="Calibri" panose="020F0502020204030204" pitchFamily="34" charset="0"/>
              </a:rPr>
              <a:t> ciudad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employees</a:t>
            </a:r>
            <a:r>
              <a:rPr lang="es-MX" sz="1300" b="1" kern="1200" dirty="0">
                <a:latin typeface="Calibri" panose="020F0502020204030204" pitchFamily="34" charset="0"/>
                <a:ea typeface="+mn-ea"/>
                <a:cs typeface="Calibri" panose="020F0502020204030204" pitchFamily="34" charset="0"/>
              </a:rPr>
              <a:t> e LEFT OUTER JOIN </a:t>
            </a:r>
            <a:r>
              <a:rPr lang="es-MX" sz="1300" b="1" kern="1200" dirty="0" err="1">
                <a:latin typeface="Calibri" panose="020F0502020204030204" pitchFamily="34" charset="0"/>
                <a:ea typeface="+mn-ea"/>
                <a:cs typeface="Calibri" panose="020F0502020204030204" pitchFamily="34" charset="0"/>
              </a:rPr>
              <a:t>departments</a:t>
            </a:r>
            <a:r>
              <a:rPr lang="es-MX" sz="1300" b="1" kern="1200" dirty="0">
                <a:latin typeface="Calibri" panose="020F0502020204030204" pitchFamily="34" charset="0"/>
                <a:ea typeface="+mn-ea"/>
                <a:cs typeface="Calibri" panose="020F0502020204030204" pitchFamily="34" charset="0"/>
              </a:rPr>
              <a:t>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e.department_id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d.department_id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a:t>
            </a:r>
            <a:r>
              <a:rPr lang="es-MX" sz="1300" b="1" kern="1200" dirty="0" err="1">
                <a:latin typeface="Calibri" panose="020F0502020204030204" pitchFamily="34" charset="0"/>
                <a:ea typeface="+mn-ea"/>
                <a:cs typeface="Calibri" panose="020F0502020204030204" pitchFamily="34" charset="0"/>
              </a:rPr>
              <a:t>locations</a:t>
            </a:r>
            <a:r>
              <a:rPr lang="es-MX" sz="1300" b="1" kern="1200" dirty="0">
                <a:latin typeface="Calibri" panose="020F0502020204030204" pitchFamily="34" charset="0"/>
                <a:ea typeface="+mn-ea"/>
                <a:cs typeface="Calibri" panose="020F0502020204030204" pitchFamily="34" charset="0"/>
              </a:rPr>
              <a:t>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d.location_id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l.location_id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TYPE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 IS VARRAY(2) OF NUMBER;</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a:t>
            </a: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p_por_aum2</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FOR </a:t>
            </a:r>
            <a:r>
              <a:rPr lang="es-MX" sz="1300" b="1" kern="1200" dirty="0" err="1">
                <a:latin typeface="Calibri" panose="020F0502020204030204" pitchFamily="34" charset="0"/>
                <a:ea typeface="+mn-ea"/>
                <a:cs typeface="Calibri" panose="020F0502020204030204" pitchFamily="34" charset="0"/>
              </a:rPr>
              <a:t>reg_datos_emp</a:t>
            </a:r>
            <a:r>
              <a:rPr lang="es-MX" sz="1300" b="1" kern="1200" dirty="0">
                <a:latin typeface="Calibri" panose="020F0502020204030204" pitchFamily="34" charset="0"/>
                <a:ea typeface="+mn-ea"/>
                <a:cs typeface="Calibri" panose="020F0502020204030204" pitchFamily="34" charset="0"/>
              </a:rPr>
              <a:t> IN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:=0;</a:t>
            </a:r>
            <a:r>
              <a:rPr lang="es-MX" sz="13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endParaRPr lang="es-MX" b="1" kern="1200" dirty="0">
              <a:solidFill>
                <a:srgbClr val="C00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1613048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Parámetros</a:t>
            </a:r>
            <a:r>
              <a:rPr lang="en-US" sz="2800" b="1" dirty="0">
                <a:ea typeface="Arial Unicode MS"/>
                <a:cs typeface="Times New Roman" pitchFamily="18" charset="0"/>
              </a:rPr>
              <a:t> IN</a:t>
            </a:r>
            <a:endParaRPr lang="es-CL" sz="2800" b="1" dirty="0">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48611" y="1448244"/>
            <a:ext cx="8170535"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Calcula bonificación por años trabajados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&gt;=15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porc_bonif</a:t>
            </a:r>
            <a:r>
              <a:rPr lang="es-MX" sz="1300" b="1" kern="1200" dirty="0">
                <a:latin typeface="Calibri" panose="020F0502020204030204" pitchFamily="34" charset="0"/>
                <a:ea typeface="+mn-ea"/>
                <a:cs typeface="Calibri" panose="020F0502020204030204" pitchFamily="34" charset="0"/>
              </a:rPr>
              <a:t>/100))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INTO </a:t>
            </a:r>
            <a:r>
              <a:rPr lang="es-MX" sz="1300" b="1" kern="1200" dirty="0" err="1">
                <a:latin typeface="Calibri" panose="020F0502020204030204" pitchFamily="34" charset="0"/>
                <a:ea typeface="+mn-ea"/>
                <a:cs typeface="Calibri" panose="020F0502020204030204" pitchFamily="34" charset="0"/>
              </a:rPr>
              <a:t>v_bonif_annos</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tramo_bonif_annos_trab</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BETWEEN </a:t>
            </a:r>
            <a:r>
              <a:rPr lang="es-MX" sz="1300" b="1" kern="1200" dirty="0" err="1">
                <a:latin typeface="Calibri" panose="020F0502020204030204" pitchFamily="34" charset="0"/>
                <a:ea typeface="+mn-ea"/>
                <a:cs typeface="Calibri" panose="020F0502020204030204" pitchFamily="34" charset="0"/>
              </a:rPr>
              <a:t>rango_ini</a:t>
            </a:r>
            <a:r>
              <a:rPr lang="es-MX" sz="1300" b="1" kern="1200" dirty="0">
                <a:latin typeface="Calibri" panose="020F0502020204030204" pitchFamily="34" charset="0"/>
                <a:ea typeface="+mn-ea"/>
                <a:cs typeface="Calibri" panose="020F0502020204030204" pitchFamily="34" charset="0"/>
              </a:rPr>
              <a:t> AND </a:t>
            </a:r>
            <a:r>
              <a:rPr lang="es-MX" sz="1300" b="1" kern="1200" dirty="0" err="1">
                <a:latin typeface="Calibri" panose="020F0502020204030204" pitchFamily="34" charset="0"/>
                <a:ea typeface="+mn-ea"/>
                <a:cs typeface="Calibri" panose="020F0502020204030204" pitchFamily="34" charset="0"/>
              </a:rPr>
              <a:t>rango_fin</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salario a actualizar será el salario actual más bonificación por años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reg_datos_emp.salary+v_bonif_annos</a:t>
            </a:r>
            <a:r>
              <a:rPr lang="es-MX" sz="13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extra por la ciudad en que trabaja  y se le suma al salario a actualizar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 ='Toronto'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(1)/100));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ELSIF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='London' THEN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(2)/100));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&gt; 0 THEN -- Se actualiza si es que hubo algún cambio en el 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SET </a:t>
            </a:r>
            <a:r>
              <a:rPr lang="es-MX" sz="1300" b="1" kern="1200" dirty="0" err="1">
                <a:latin typeface="Calibri" panose="020F0502020204030204" pitchFamily="34" charset="0"/>
                <a:ea typeface="+mn-ea"/>
                <a:cs typeface="Calibri" panose="020F0502020204030204" pitchFamily="34" charset="0"/>
              </a:rPr>
              <a:t>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v_sal_act</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employee_id</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END; </a:t>
            </a:r>
          </a:p>
          <a:p>
            <a:pPr lvl="0" fontAlgn="base">
              <a:spcBef>
                <a:spcPct val="0"/>
              </a:spcBef>
              <a:spcAft>
                <a:spcPct val="0"/>
              </a:spcAft>
              <a:buClrTx/>
              <a:defRPr/>
            </a:pPr>
            <a:endParaRPr lang="es-MX" sz="1300" b="1" kern="1200"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68512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Parámetros</a:t>
            </a:r>
            <a:r>
              <a:rPr lang="en-US" sz="2800" b="1" dirty="0">
                <a:ea typeface="Arial Unicode MS"/>
                <a:cs typeface="Times New Roman" pitchFamily="18" charset="0"/>
              </a:rPr>
              <a:t> IN</a:t>
            </a:r>
            <a:endParaRPr lang="es-CL" sz="2800" b="1" dirty="0">
              <a:ea typeface="Arial Unicode MS"/>
              <a:cs typeface="Times New Roman" pitchFamily="18" charset="0"/>
            </a:endParaRPr>
          </a:p>
        </p:txBody>
      </p:sp>
      <p:sp>
        <p:nvSpPr>
          <p:cNvPr id="5" name="Text Box 5">
            <a:extLst>
              <a:ext uri="{FF2B5EF4-FFF2-40B4-BE49-F238E27FC236}">
                <a16:creationId xmlns:a16="http://schemas.microsoft.com/office/drawing/2014/main" id="{418CB614-E208-4272-ADB2-77EFA460C80A}"/>
              </a:ext>
            </a:extLst>
          </p:cNvPr>
          <p:cNvSpPr txBox="1">
            <a:spLocks noChangeArrowheads="1"/>
          </p:cNvSpPr>
          <p:nvPr/>
        </p:nvSpPr>
        <p:spPr bwMode="auto">
          <a:xfrm>
            <a:off x="1369983" y="1500436"/>
            <a:ext cx="5283475"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EXEC  </a:t>
            </a:r>
            <a:r>
              <a:rPr lang="es-MX" sz="1600" b="1" kern="1200" dirty="0">
                <a:latin typeface="Calibri" panose="020F0502020204030204" pitchFamily="34" charset="0"/>
                <a:cs typeface="Calibri" panose="020F0502020204030204" pitchFamily="34" charset="0"/>
              </a:rPr>
              <a:t>SP_ACTUALIZA_SALARIO</a:t>
            </a:r>
            <a:r>
              <a:rPr lang="es-MX" sz="1600" b="1" kern="1200" dirty="0">
                <a:solidFill>
                  <a:sysClr val="windowText" lastClr="000000"/>
                </a:solidFill>
                <a:latin typeface="Calibri"/>
                <a:ea typeface="+mn-ea"/>
                <a:cs typeface="Arial" pitchFamily="34" charset="0"/>
              </a:rPr>
              <a:t>(</a:t>
            </a:r>
            <a:r>
              <a:rPr lang="es-MX" sz="1600" b="1" kern="1200" dirty="0">
                <a:solidFill>
                  <a:srgbClr val="C00000"/>
                </a:solidFill>
                <a:latin typeface="Calibri"/>
                <a:ea typeface="+mn-ea"/>
                <a:cs typeface="Arial" pitchFamily="34" charset="0"/>
              </a:rPr>
              <a:t>25</a:t>
            </a:r>
            <a:r>
              <a:rPr lang="es-MX" sz="1600" b="1" kern="1200" dirty="0">
                <a:solidFill>
                  <a:sysClr val="windowText" lastClr="000000"/>
                </a:solidFill>
                <a:latin typeface="Calibri"/>
                <a:ea typeface="+mn-ea"/>
                <a:cs typeface="Arial" pitchFamily="34" charset="0"/>
              </a:rPr>
              <a:t>,</a:t>
            </a:r>
            <a:r>
              <a:rPr lang="es-MX" sz="1600" b="1" kern="1200" dirty="0">
                <a:solidFill>
                  <a:srgbClr val="0000DE"/>
                </a:solidFill>
                <a:latin typeface="Calibri"/>
                <a:ea typeface="+mn-ea"/>
                <a:cs typeface="Arial" pitchFamily="34" charset="0"/>
              </a:rPr>
              <a:t>15</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854C8889-8E13-4F39-A17D-F3DDAF69C2C3}"/>
              </a:ext>
            </a:extLst>
          </p:cNvPr>
          <p:cNvSpPr txBox="1">
            <a:spLocks noChangeArrowheads="1"/>
          </p:cNvSpPr>
          <p:nvPr/>
        </p:nvSpPr>
        <p:spPr bwMode="auto">
          <a:xfrm>
            <a:off x="611188" y="1202416"/>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Opción 1 para ejecutar el procedimiento: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2 para ejecutar el procedimiento: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2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3 para ejecutar el procedimiento: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3B302EEA-3351-4CE8-A08C-EDF1F9462EBF}"/>
              </a:ext>
            </a:extLst>
          </p:cNvPr>
          <p:cNvSpPr txBox="1">
            <a:spLocks noChangeArrowheads="1"/>
          </p:cNvSpPr>
          <p:nvPr/>
        </p:nvSpPr>
        <p:spPr bwMode="auto">
          <a:xfrm>
            <a:off x="1353939" y="2564479"/>
            <a:ext cx="5283475" cy="95410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BEGIN</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kern="1200" dirty="0">
                <a:latin typeface="Calibri" panose="020F0502020204030204" pitchFamily="34" charset="0"/>
                <a:cs typeface="Calibri" panose="020F0502020204030204" pitchFamily="34" charset="0"/>
              </a:rPr>
              <a:t>SP_ACTUALIZA_SALARIO</a:t>
            </a:r>
            <a:r>
              <a:rPr lang="es-MX" sz="1600" b="1" kern="1200" dirty="0">
                <a:solidFill>
                  <a:sysClr val="windowText" lastClr="000000"/>
                </a:solidFill>
                <a:latin typeface="Calibri"/>
                <a:ea typeface="+mn-ea"/>
                <a:cs typeface="Arial" pitchFamily="34" charset="0"/>
              </a:rPr>
              <a:t>(</a:t>
            </a:r>
            <a:r>
              <a:rPr lang="es-MX" sz="1600" b="1" kern="1200" dirty="0">
                <a:solidFill>
                  <a:srgbClr val="C00000"/>
                </a:solidFill>
                <a:latin typeface="Calibri"/>
                <a:ea typeface="+mn-ea"/>
                <a:cs typeface="Arial" pitchFamily="34" charset="0"/>
              </a:rPr>
              <a:t>25</a:t>
            </a:r>
            <a:r>
              <a:rPr lang="es-MX" sz="1600" b="1" kern="1200" dirty="0">
                <a:solidFill>
                  <a:sysClr val="windowText" lastClr="000000"/>
                </a:solidFill>
                <a:latin typeface="Calibri"/>
                <a:ea typeface="+mn-ea"/>
                <a:cs typeface="Arial" pitchFamily="34" charset="0"/>
              </a:rPr>
              <a:t>,</a:t>
            </a:r>
            <a:r>
              <a:rPr lang="es-MX" sz="1600" b="1" kern="1200" dirty="0">
                <a:solidFill>
                  <a:srgbClr val="0000DE"/>
                </a:solidFill>
                <a:latin typeface="Calibri"/>
                <a:ea typeface="+mn-ea"/>
                <a:cs typeface="Arial" pitchFamily="34" charset="0"/>
              </a:rPr>
              <a:t>15</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2" name="Imagen 11" descr="Interfaz de usuario gráfica, Texto, Aplicación&#10;&#10;Descripción generada automáticamente">
            <a:extLst>
              <a:ext uri="{FF2B5EF4-FFF2-40B4-BE49-F238E27FC236}">
                <a16:creationId xmlns:a16="http://schemas.microsoft.com/office/drawing/2014/main" id="{8C4311BE-D373-46AB-9D61-FE9B6E4F5691}"/>
              </a:ext>
            </a:extLst>
          </p:cNvPr>
          <p:cNvPicPr>
            <a:picLocks noChangeAspect="1"/>
          </p:cNvPicPr>
          <p:nvPr/>
        </p:nvPicPr>
        <p:blipFill>
          <a:blip r:embed="rId3"/>
          <a:stretch>
            <a:fillRect/>
          </a:stretch>
        </p:blipFill>
        <p:spPr>
          <a:xfrm>
            <a:off x="561753" y="3944574"/>
            <a:ext cx="3060105" cy="2499623"/>
          </a:xfrm>
          <a:prstGeom prst="rect">
            <a:avLst/>
          </a:prstGeom>
        </p:spPr>
      </p:pic>
      <p:pic>
        <p:nvPicPr>
          <p:cNvPr id="2" name="Imagen 1">
            <a:extLst>
              <a:ext uri="{FF2B5EF4-FFF2-40B4-BE49-F238E27FC236}">
                <a16:creationId xmlns:a16="http://schemas.microsoft.com/office/drawing/2014/main" id="{7D469ECF-BE08-4D71-882A-8E14DF3DE292}"/>
              </a:ext>
            </a:extLst>
          </p:cNvPr>
          <p:cNvPicPr>
            <a:picLocks noChangeAspect="1"/>
          </p:cNvPicPr>
          <p:nvPr/>
        </p:nvPicPr>
        <p:blipFill>
          <a:blip r:embed="rId4"/>
          <a:stretch>
            <a:fillRect/>
          </a:stretch>
        </p:blipFill>
        <p:spPr>
          <a:xfrm>
            <a:off x="4535488" y="3924453"/>
            <a:ext cx="3716105" cy="2933547"/>
          </a:xfrm>
          <a:prstGeom prst="rect">
            <a:avLst/>
          </a:prstGeom>
        </p:spPr>
      </p:pic>
    </p:spTree>
    <p:extLst>
      <p:ext uri="{BB962C8B-B14F-4D97-AF65-F5344CB8AC3E}">
        <p14:creationId xmlns:p14="http://schemas.microsoft.com/office/powerpoint/2010/main" val="1784029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OUT</a:t>
            </a:r>
            <a:endParaRPr lang="es-CL" sz="2800" b="1" dirty="0">
              <a:ea typeface="Arial Unicode MS"/>
              <a:cs typeface="Times New Roman" pitchFamily="18" charset="0"/>
            </a:endParaRPr>
          </a:p>
        </p:txBody>
      </p:sp>
      <p:sp>
        <p:nvSpPr>
          <p:cNvPr id="9" name="Rectangle 3">
            <a:extLst>
              <a:ext uri="{FF2B5EF4-FFF2-40B4-BE49-F238E27FC236}">
                <a16:creationId xmlns:a16="http://schemas.microsoft.com/office/drawing/2014/main" id="{BFEB7592-DD41-4E4D-A6AF-262403D49B5A}"/>
              </a:ext>
            </a:extLst>
          </p:cNvPr>
          <p:cNvSpPr txBox="1">
            <a:spLocks noChangeArrowheads="1"/>
          </p:cNvSpPr>
          <p:nvPr/>
        </p:nvSpPr>
        <p:spPr bwMode="auto">
          <a:xfrm>
            <a:off x="611188" y="12746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96739" y="1592620"/>
            <a:ext cx="8170535" cy="473975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CREATE OR REPLACE PROCEDURE SP_ACTUALIZA_SALARIO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 </a:t>
            </a:r>
            <a:r>
              <a:rPr lang="es-MX" sz="1300" b="1" kern="1200" dirty="0" err="1">
                <a:solidFill>
                  <a:srgbClr val="C00000"/>
                </a:solidFill>
                <a:latin typeface="Calibri" panose="020F0502020204030204" pitchFamily="34" charset="0"/>
                <a:ea typeface="+mn-ea"/>
                <a:cs typeface="Calibri" panose="020F0502020204030204" pitchFamily="34" charset="0"/>
              </a:rPr>
              <a:t>employees.salary%TYPE</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p_por_aum2 IN NUMBER</a:t>
            </a:r>
            <a:r>
              <a:rPr lang="es-MX" sz="1300" b="1" kern="1200" dirty="0">
                <a:solidFill>
                  <a:schemeClr val="tx1"/>
                </a:solidFill>
                <a:latin typeface="Calibri" panose="020F0502020204030204" pitchFamily="34" charset="0"/>
                <a:ea typeface="+mn-ea"/>
                <a:cs typeface="Calibri" panose="020F0502020204030204" pitchFamily="34" charset="0"/>
              </a:rPr>
              <a:t>,</a:t>
            </a:r>
            <a:endParaRPr lang="es-MX" sz="1300" b="1" kern="1200" dirty="0">
              <a:solidFill>
                <a:srgbClr val="0000DE"/>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err="1">
                <a:solidFill>
                  <a:srgbClr val="008000"/>
                </a:solidFill>
                <a:latin typeface="Calibri" panose="020F0502020204030204" pitchFamily="34" charset="0"/>
                <a:ea typeface="+mn-ea"/>
                <a:cs typeface="Calibri" panose="020F0502020204030204" pitchFamily="34" charset="0"/>
              </a:rPr>
              <a:t>p_filas_proc</a:t>
            </a:r>
            <a:r>
              <a:rPr lang="es-MX" sz="1300" b="1" kern="1200" dirty="0">
                <a:solidFill>
                  <a:srgbClr val="008000"/>
                </a:solidFill>
                <a:latin typeface="Calibri" panose="020F0502020204030204" pitchFamily="34" charset="0"/>
                <a:ea typeface="+mn-ea"/>
                <a:cs typeface="Calibri" panose="020F0502020204030204" pitchFamily="34" charset="0"/>
              </a:rPr>
              <a:t> OUT NUMBER</a:t>
            </a:r>
            <a:r>
              <a:rPr lang="es-MX" sz="1300" b="1" kern="1200" dirty="0">
                <a:latin typeface="Calibri" panose="020F0502020204030204" pitchFamily="34" charset="0"/>
                <a:ea typeface="+mn-ea"/>
                <a:cs typeface="Calibri" panose="020F0502020204030204" pitchFamily="34" charset="0"/>
              </a:rPr>
              <a:t>) AS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e.salary</a:t>
            </a:r>
            <a:r>
              <a:rPr lang="es-MX" sz="1300" b="1" kern="1200" dirty="0">
                <a:latin typeface="Calibri" panose="020F0502020204030204" pitchFamily="34" charset="0"/>
                <a:ea typeface="+mn-ea"/>
                <a:cs typeface="Calibri" panose="020F0502020204030204" pitchFamily="34" charset="0"/>
              </a:rPr>
              <a:t>, ROUND(MONTHS_BETWEEN(</a:t>
            </a:r>
            <a:r>
              <a:rPr lang="es-MX" sz="1300" b="1" kern="1200" dirty="0" err="1">
                <a:latin typeface="Calibri" panose="020F0502020204030204" pitchFamily="34" charset="0"/>
                <a:ea typeface="+mn-ea"/>
                <a:cs typeface="Calibri" panose="020F0502020204030204" pitchFamily="34" charset="0"/>
              </a:rPr>
              <a:t>SYSDATE,e.hire_date</a:t>
            </a:r>
            <a:r>
              <a:rPr lang="es-MX" sz="1300" b="1" kern="1200" dirty="0">
                <a:latin typeface="Calibri" panose="020F0502020204030204" pitchFamily="34" charset="0"/>
                <a:ea typeface="+mn-ea"/>
                <a:cs typeface="Calibri" panose="020F0502020204030204" pitchFamily="34" charset="0"/>
              </a:rPr>
              <a:t>)/12) </a:t>
            </a:r>
            <a:r>
              <a:rPr lang="es-MX" sz="1300" b="1" kern="1200" dirty="0" err="1">
                <a:latin typeface="Calibri" panose="020F0502020204030204" pitchFamily="34" charset="0"/>
                <a:ea typeface="+mn-ea"/>
                <a:cs typeface="Calibri" panose="020F0502020204030204" pitchFamily="34" charset="0"/>
              </a:rPr>
              <a:t>annos_trab</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l.city</a:t>
            </a:r>
            <a:r>
              <a:rPr lang="es-MX" sz="1300" b="1" kern="1200" dirty="0">
                <a:latin typeface="Calibri" panose="020F0502020204030204" pitchFamily="34" charset="0"/>
                <a:ea typeface="+mn-ea"/>
                <a:cs typeface="Calibri" panose="020F0502020204030204" pitchFamily="34" charset="0"/>
              </a:rPr>
              <a:t> ciudad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employees</a:t>
            </a:r>
            <a:r>
              <a:rPr lang="es-MX" sz="1300" b="1" kern="1200" dirty="0">
                <a:latin typeface="Calibri" panose="020F0502020204030204" pitchFamily="34" charset="0"/>
                <a:ea typeface="+mn-ea"/>
                <a:cs typeface="Calibri" panose="020F0502020204030204" pitchFamily="34" charset="0"/>
              </a:rPr>
              <a:t> e LEFT OUTER JOIN </a:t>
            </a:r>
            <a:r>
              <a:rPr lang="es-MX" sz="1300" b="1" kern="1200" dirty="0" err="1">
                <a:latin typeface="Calibri" panose="020F0502020204030204" pitchFamily="34" charset="0"/>
                <a:ea typeface="+mn-ea"/>
                <a:cs typeface="Calibri" panose="020F0502020204030204" pitchFamily="34" charset="0"/>
              </a:rPr>
              <a:t>departments</a:t>
            </a:r>
            <a:r>
              <a:rPr lang="es-MX" sz="1300" b="1" kern="1200" dirty="0">
                <a:latin typeface="Calibri" panose="020F0502020204030204" pitchFamily="34" charset="0"/>
                <a:ea typeface="+mn-ea"/>
                <a:cs typeface="Calibri" panose="020F0502020204030204" pitchFamily="34" charset="0"/>
              </a:rPr>
              <a:t>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e.department_id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d.department_id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a:t>
            </a:r>
            <a:r>
              <a:rPr lang="es-MX" sz="1300" b="1" kern="1200" dirty="0" err="1">
                <a:latin typeface="Calibri" panose="020F0502020204030204" pitchFamily="34" charset="0"/>
                <a:ea typeface="+mn-ea"/>
                <a:cs typeface="Calibri" panose="020F0502020204030204" pitchFamily="34" charset="0"/>
              </a:rPr>
              <a:t>locations</a:t>
            </a:r>
            <a:r>
              <a:rPr lang="es-MX" sz="1300" b="1" kern="1200" dirty="0">
                <a:latin typeface="Calibri" panose="020F0502020204030204" pitchFamily="34" charset="0"/>
                <a:ea typeface="+mn-ea"/>
                <a:cs typeface="Calibri" panose="020F0502020204030204" pitchFamily="34" charset="0"/>
              </a:rPr>
              <a:t>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d.location_id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l.location_id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TYPE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 IS VARRAY(2) OF NUMBER;</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BEGIN</a:t>
            </a:r>
          </a:p>
          <a:p>
            <a:pPr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solidFill>
                  <a:srgbClr val="008000"/>
                </a:solidFill>
                <a:latin typeface="Calibri" panose="020F0502020204030204" pitchFamily="34" charset="0"/>
                <a:cs typeface="Calibri" panose="020F0502020204030204" pitchFamily="34" charset="0"/>
              </a:rPr>
              <a:t>p_filas_proc</a:t>
            </a:r>
            <a:r>
              <a:rPr lang="es-MX" sz="1300" b="1" kern="1200" dirty="0">
                <a:solidFill>
                  <a:srgbClr val="008000"/>
                </a:solidFill>
                <a:latin typeface="Calibri" panose="020F0502020204030204" pitchFamily="34" charset="0"/>
                <a:cs typeface="Calibri" panose="020F0502020204030204" pitchFamily="34" charset="0"/>
              </a:rPr>
              <a:t>:=0</a:t>
            </a:r>
            <a:r>
              <a:rPr lang="es-MX" sz="13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a:t>
            </a: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p_por_aum2</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FOR </a:t>
            </a:r>
            <a:r>
              <a:rPr lang="es-MX" sz="1300" b="1" kern="1200" dirty="0" err="1">
                <a:latin typeface="Calibri" panose="020F0502020204030204" pitchFamily="34" charset="0"/>
                <a:ea typeface="+mn-ea"/>
                <a:cs typeface="Calibri" panose="020F0502020204030204" pitchFamily="34" charset="0"/>
              </a:rPr>
              <a:t>reg_datos_emp</a:t>
            </a:r>
            <a:r>
              <a:rPr lang="es-MX" sz="1300" b="1" kern="1200" dirty="0">
                <a:latin typeface="Calibri" panose="020F0502020204030204" pitchFamily="34" charset="0"/>
                <a:ea typeface="+mn-ea"/>
                <a:cs typeface="Calibri" panose="020F0502020204030204" pitchFamily="34" charset="0"/>
              </a:rPr>
              <a:t> IN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:=0;</a:t>
            </a:r>
            <a:r>
              <a:rPr lang="es-MX" sz="13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endParaRPr lang="es-MX" b="1" kern="1200" dirty="0">
              <a:solidFill>
                <a:srgbClr val="C00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73653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OUT</a:t>
            </a:r>
            <a:endParaRPr lang="es-CL" sz="2800" b="1" dirty="0">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48611" y="1448244"/>
            <a:ext cx="8170535"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Calcula bonificación por años trabajados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&gt;=15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porc_bonif</a:t>
            </a:r>
            <a:r>
              <a:rPr lang="es-MX" sz="1300" b="1" kern="1200" dirty="0">
                <a:latin typeface="Calibri" panose="020F0502020204030204" pitchFamily="34" charset="0"/>
                <a:ea typeface="+mn-ea"/>
                <a:cs typeface="Calibri" panose="020F0502020204030204" pitchFamily="34" charset="0"/>
              </a:rPr>
              <a:t>/100))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INTO </a:t>
            </a:r>
            <a:r>
              <a:rPr lang="es-MX" sz="1300" b="1" kern="1200" dirty="0" err="1">
                <a:latin typeface="Calibri" panose="020F0502020204030204" pitchFamily="34" charset="0"/>
                <a:ea typeface="+mn-ea"/>
                <a:cs typeface="Calibri" panose="020F0502020204030204" pitchFamily="34" charset="0"/>
              </a:rPr>
              <a:t>v_bonif_annos</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tramo_bonif_annos_trab</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BETWEEN </a:t>
            </a:r>
            <a:r>
              <a:rPr lang="es-MX" sz="1300" b="1" kern="1200" dirty="0" err="1">
                <a:latin typeface="Calibri" panose="020F0502020204030204" pitchFamily="34" charset="0"/>
                <a:ea typeface="+mn-ea"/>
                <a:cs typeface="Calibri" panose="020F0502020204030204" pitchFamily="34" charset="0"/>
              </a:rPr>
              <a:t>rango_ini</a:t>
            </a:r>
            <a:r>
              <a:rPr lang="es-MX" sz="1300" b="1" kern="1200" dirty="0">
                <a:latin typeface="Calibri" panose="020F0502020204030204" pitchFamily="34" charset="0"/>
                <a:ea typeface="+mn-ea"/>
                <a:cs typeface="Calibri" panose="020F0502020204030204" pitchFamily="34" charset="0"/>
              </a:rPr>
              <a:t> AND </a:t>
            </a:r>
            <a:r>
              <a:rPr lang="es-MX" sz="1300" b="1" kern="1200" dirty="0" err="1">
                <a:latin typeface="Calibri" panose="020F0502020204030204" pitchFamily="34" charset="0"/>
                <a:ea typeface="+mn-ea"/>
                <a:cs typeface="Calibri" panose="020F0502020204030204" pitchFamily="34" charset="0"/>
              </a:rPr>
              <a:t>rango_fin</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salario a actualizar será el salario actual más bonificación por años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reg_datos_emp.salary+v_bonif_annos</a:t>
            </a:r>
            <a:r>
              <a:rPr lang="es-MX" sz="13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extra por la ciudad en que trabaja  y se le suma al salario a actualizar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 ='Toronto'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(1)/100));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ELSIF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='London' THEN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(2)/100));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&gt; 0 THEN -- Se actualiza si es que hubo algún cambio en el 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SET </a:t>
            </a:r>
            <a:r>
              <a:rPr lang="es-MX" sz="1300" b="1" kern="1200" dirty="0" err="1">
                <a:latin typeface="Calibri" panose="020F0502020204030204" pitchFamily="34" charset="0"/>
                <a:ea typeface="+mn-ea"/>
                <a:cs typeface="Calibri" panose="020F0502020204030204" pitchFamily="34" charset="0"/>
              </a:rPr>
              <a:t>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v_sal_act</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employee_id</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6600"/>
                </a:solidFill>
                <a:latin typeface="Calibri" panose="020F0502020204030204" pitchFamily="34" charset="0"/>
                <a:ea typeface="+mn-ea"/>
                <a:cs typeface="Calibri" panose="020F0502020204030204" pitchFamily="34" charset="0"/>
              </a:rPr>
              <a:t> </a:t>
            </a:r>
            <a:r>
              <a:rPr lang="es-MX" sz="1300" b="1" kern="1200" dirty="0" err="1">
                <a:solidFill>
                  <a:srgbClr val="008000"/>
                </a:solidFill>
                <a:latin typeface="Calibri" panose="020F0502020204030204" pitchFamily="34" charset="0"/>
                <a:ea typeface="+mn-ea"/>
                <a:cs typeface="Calibri" panose="020F0502020204030204" pitchFamily="34" charset="0"/>
              </a:rPr>
              <a:t>p_filas_proc</a:t>
            </a:r>
            <a:r>
              <a:rPr lang="es-MX" sz="1300" b="1" kern="1200" dirty="0">
                <a:solidFill>
                  <a:srgbClr val="008000"/>
                </a:solidFill>
                <a:latin typeface="Calibri" panose="020F0502020204030204" pitchFamily="34" charset="0"/>
                <a:ea typeface="+mn-ea"/>
                <a:cs typeface="Calibri" panose="020F0502020204030204" pitchFamily="34" charset="0"/>
              </a:rPr>
              <a:t>:=p_filas_proc+1</a:t>
            </a:r>
            <a:r>
              <a:rPr lang="es-MX" sz="1300" b="1" kern="1200" dirty="0">
                <a:solidFill>
                  <a:schemeClr val="tx1"/>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END; </a:t>
            </a:r>
          </a:p>
        </p:txBody>
      </p:sp>
    </p:spTree>
    <p:extLst>
      <p:ext uri="{BB962C8B-B14F-4D97-AF65-F5344CB8AC3E}">
        <p14:creationId xmlns:p14="http://schemas.microsoft.com/office/powerpoint/2010/main" val="416211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OUT</a:t>
            </a:r>
            <a:endParaRPr lang="es-CL" sz="2800" b="1" dirty="0">
              <a:ea typeface="Arial Unicode MS"/>
              <a:cs typeface="Times New Roman" pitchFamily="18" charset="0"/>
            </a:endParaRPr>
          </a:p>
        </p:txBody>
      </p:sp>
      <p:sp>
        <p:nvSpPr>
          <p:cNvPr id="6" name="Rectangle 3">
            <a:extLst>
              <a:ext uri="{FF2B5EF4-FFF2-40B4-BE49-F238E27FC236}">
                <a16:creationId xmlns:a16="http://schemas.microsoft.com/office/drawing/2014/main" id="{854C8889-8E13-4F39-A17D-F3DDAF69C2C3}"/>
              </a:ext>
            </a:extLst>
          </p:cNvPr>
          <p:cNvSpPr txBox="1">
            <a:spLocks noChangeArrowheads="1"/>
          </p:cNvSpPr>
          <p:nvPr/>
        </p:nvSpPr>
        <p:spPr bwMode="auto">
          <a:xfrm>
            <a:off x="611188" y="12746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1 para ejecutar el procedimiento: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2 para ejecutar el procedimiento: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3B302EEA-3351-4CE8-A08C-EDF1F9462EBF}"/>
              </a:ext>
            </a:extLst>
          </p:cNvPr>
          <p:cNvSpPr txBox="1">
            <a:spLocks noChangeArrowheads="1"/>
          </p:cNvSpPr>
          <p:nvPr/>
        </p:nvSpPr>
        <p:spPr bwMode="auto">
          <a:xfrm>
            <a:off x="692198" y="1580644"/>
            <a:ext cx="7164424"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DECLARE</a:t>
            </a:r>
          </a:p>
          <a:p>
            <a:pPr fontAlgn="base">
              <a:spcBef>
                <a:spcPct val="0"/>
              </a:spcBef>
              <a:spcAft>
                <a:spcPct val="0"/>
              </a:spcAft>
              <a:buClrTx/>
              <a:defRPr/>
            </a:pPr>
            <a:r>
              <a:rPr lang="es-MX" sz="1600" b="1" kern="1200" dirty="0" err="1">
                <a:solidFill>
                  <a:sysClr val="windowText" lastClr="000000"/>
                </a:solidFill>
                <a:latin typeface="Calibri"/>
                <a:ea typeface="+mn-ea"/>
                <a:cs typeface="Arial" pitchFamily="34" charset="0"/>
              </a:rPr>
              <a:t>v_resultado</a:t>
            </a:r>
            <a:r>
              <a:rPr lang="es-MX" sz="1600" b="1" kern="1200" dirty="0">
                <a:solidFill>
                  <a:sysClr val="windowText" lastClr="000000"/>
                </a:solidFill>
                <a:latin typeface="Calibri"/>
                <a:ea typeface="+mn-ea"/>
                <a:cs typeface="Arial" pitchFamily="34" charset="0"/>
              </a:rPr>
              <a:t> NUMBER(3);</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BEGIN</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SP_ACTUALIZA_SALARIO(</a:t>
            </a:r>
            <a:r>
              <a:rPr lang="es-MX" sz="1600" b="1" kern="1200" dirty="0">
                <a:solidFill>
                  <a:srgbClr val="C00000"/>
                </a:solidFill>
                <a:latin typeface="Calibri"/>
                <a:ea typeface="+mn-ea"/>
                <a:cs typeface="Arial" pitchFamily="34" charset="0"/>
              </a:rPr>
              <a:t>25</a:t>
            </a:r>
            <a:r>
              <a:rPr lang="es-MX" sz="1600" b="1" kern="1200" dirty="0">
                <a:solidFill>
                  <a:sysClr val="windowText" lastClr="000000"/>
                </a:solidFill>
                <a:latin typeface="Calibri"/>
                <a:ea typeface="+mn-ea"/>
                <a:cs typeface="Arial" pitchFamily="34" charset="0"/>
              </a:rPr>
              <a:t>,</a:t>
            </a:r>
            <a:r>
              <a:rPr lang="es-MX" sz="1600" b="1" kern="1200" dirty="0">
                <a:solidFill>
                  <a:srgbClr val="0000DE"/>
                </a:solidFill>
                <a:latin typeface="Calibri"/>
                <a:ea typeface="+mn-ea"/>
                <a:cs typeface="Arial" pitchFamily="34" charset="0"/>
              </a:rPr>
              <a:t>15</a:t>
            </a:r>
            <a:r>
              <a:rPr lang="es-MX" sz="1600" b="1" kern="1200" dirty="0">
                <a:solidFill>
                  <a:sysClr val="windowText" lastClr="000000"/>
                </a:solidFill>
                <a:latin typeface="Calibri"/>
                <a:ea typeface="+mn-ea"/>
                <a:cs typeface="Arial" pitchFamily="34" charset="0"/>
              </a:rPr>
              <a:t>,</a:t>
            </a:r>
            <a:r>
              <a:rPr lang="es-MX" sz="1600" b="1" kern="1200" dirty="0">
                <a:solidFill>
                  <a:srgbClr val="008000"/>
                </a:solidFill>
                <a:latin typeface="Calibri"/>
                <a:ea typeface="+mn-ea"/>
                <a:cs typeface="Arial" pitchFamily="34" charset="0"/>
              </a:rPr>
              <a:t>v_resultado</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DBMS_OUTPUT.PUT_LINE('Total de empleados actualizados: ' || </a:t>
            </a:r>
            <a:r>
              <a:rPr lang="es-MX" sz="1600" b="1" kern="1200" dirty="0" err="1">
                <a:solidFill>
                  <a:srgbClr val="008000"/>
                </a:solidFill>
                <a:latin typeface="Calibri"/>
                <a:ea typeface="+mn-ea"/>
                <a:cs typeface="Arial" pitchFamily="34" charset="0"/>
              </a:rPr>
              <a:t>v_resultado</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p>
          <a:p>
            <a:pPr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2" name="Imagen 11" descr="Interfaz de usuario gráfica, Texto, Aplicación&#10;&#10;Descripción generada automáticamente">
            <a:extLst>
              <a:ext uri="{FF2B5EF4-FFF2-40B4-BE49-F238E27FC236}">
                <a16:creationId xmlns:a16="http://schemas.microsoft.com/office/drawing/2014/main" id="{8C4311BE-D373-46AB-9D61-FE9B6E4F5691}"/>
              </a:ext>
            </a:extLst>
          </p:cNvPr>
          <p:cNvPicPr>
            <a:picLocks noChangeAspect="1"/>
          </p:cNvPicPr>
          <p:nvPr/>
        </p:nvPicPr>
        <p:blipFill>
          <a:blip r:embed="rId3"/>
          <a:stretch>
            <a:fillRect/>
          </a:stretch>
        </p:blipFill>
        <p:spPr>
          <a:xfrm>
            <a:off x="84692" y="4133619"/>
            <a:ext cx="2802888" cy="2289517"/>
          </a:xfrm>
          <a:prstGeom prst="rect">
            <a:avLst/>
          </a:prstGeom>
        </p:spPr>
      </p:pic>
      <p:pic>
        <p:nvPicPr>
          <p:cNvPr id="4" name="Imagen 3" descr="Interfaz de usuario gráfica, Texto, Aplicación&#10;&#10;Descripción generada automáticamente">
            <a:extLst>
              <a:ext uri="{FF2B5EF4-FFF2-40B4-BE49-F238E27FC236}">
                <a16:creationId xmlns:a16="http://schemas.microsoft.com/office/drawing/2014/main" id="{5D81A836-357A-4E35-B6DA-0EA0BA370B1C}"/>
              </a:ext>
            </a:extLst>
          </p:cNvPr>
          <p:cNvPicPr>
            <a:picLocks noChangeAspect="1"/>
          </p:cNvPicPr>
          <p:nvPr/>
        </p:nvPicPr>
        <p:blipFill>
          <a:blip r:embed="rId4"/>
          <a:stretch>
            <a:fillRect/>
          </a:stretch>
        </p:blipFill>
        <p:spPr>
          <a:xfrm>
            <a:off x="5677387" y="1746564"/>
            <a:ext cx="3277055" cy="841964"/>
          </a:xfrm>
          <a:prstGeom prst="rect">
            <a:avLst/>
          </a:prstGeom>
        </p:spPr>
      </p:pic>
      <p:pic>
        <p:nvPicPr>
          <p:cNvPr id="17" name="Imagen 16" descr="Interfaz de usuario gráfica, Texto, Aplicación&#10;&#10;Descripción generada automáticamente">
            <a:extLst>
              <a:ext uri="{FF2B5EF4-FFF2-40B4-BE49-F238E27FC236}">
                <a16:creationId xmlns:a16="http://schemas.microsoft.com/office/drawing/2014/main" id="{9E517A0C-CD83-48E4-AA5E-3141FE27584E}"/>
              </a:ext>
            </a:extLst>
          </p:cNvPr>
          <p:cNvPicPr>
            <a:picLocks noChangeAspect="1"/>
          </p:cNvPicPr>
          <p:nvPr/>
        </p:nvPicPr>
        <p:blipFill>
          <a:blip r:embed="rId5"/>
          <a:stretch>
            <a:fillRect/>
          </a:stretch>
        </p:blipFill>
        <p:spPr>
          <a:xfrm>
            <a:off x="2972167" y="4133615"/>
            <a:ext cx="3284255" cy="2610560"/>
          </a:xfrm>
          <a:prstGeom prst="rect">
            <a:avLst/>
          </a:prstGeom>
        </p:spPr>
      </p:pic>
      <p:pic>
        <p:nvPicPr>
          <p:cNvPr id="15" name="Imagen 14" descr="Interfaz de usuario gráfica, Texto, Aplicación&#10;&#10;Descripción generada automáticamente">
            <a:extLst>
              <a:ext uri="{FF2B5EF4-FFF2-40B4-BE49-F238E27FC236}">
                <a16:creationId xmlns:a16="http://schemas.microsoft.com/office/drawing/2014/main" id="{9116148F-0267-4A52-9D76-A1D3587DE0B3}"/>
              </a:ext>
            </a:extLst>
          </p:cNvPr>
          <p:cNvPicPr>
            <a:picLocks noChangeAspect="1"/>
          </p:cNvPicPr>
          <p:nvPr/>
        </p:nvPicPr>
        <p:blipFill>
          <a:blip r:embed="rId6"/>
          <a:stretch>
            <a:fillRect/>
          </a:stretch>
        </p:blipFill>
        <p:spPr>
          <a:xfrm>
            <a:off x="5999203" y="5138300"/>
            <a:ext cx="3060105" cy="1284836"/>
          </a:xfrm>
          <a:prstGeom prst="rect">
            <a:avLst/>
          </a:prstGeom>
        </p:spPr>
      </p:pic>
      <p:sp>
        <p:nvSpPr>
          <p:cNvPr id="18" name="Rectángulo 17">
            <a:extLst>
              <a:ext uri="{FF2B5EF4-FFF2-40B4-BE49-F238E27FC236}">
                <a16:creationId xmlns:a16="http://schemas.microsoft.com/office/drawing/2014/main" id="{A533289B-3560-41F0-BCF6-659FEBC5A12D}"/>
              </a:ext>
            </a:extLst>
          </p:cNvPr>
          <p:cNvSpPr/>
          <p:nvPr/>
        </p:nvSpPr>
        <p:spPr>
          <a:xfrm>
            <a:off x="4263567" y="4276131"/>
            <a:ext cx="1994731" cy="608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
        <p:nvSpPr>
          <p:cNvPr id="19" name="Rectángulo 18">
            <a:extLst>
              <a:ext uri="{FF2B5EF4-FFF2-40B4-BE49-F238E27FC236}">
                <a16:creationId xmlns:a16="http://schemas.microsoft.com/office/drawing/2014/main" id="{FB282530-F604-4AA5-A43E-2C802203C62A}"/>
              </a:ext>
            </a:extLst>
          </p:cNvPr>
          <p:cNvSpPr/>
          <p:nvPr/>
        </p:nvSpPr>
        <p:spPr>
          <a:xfrm>
            <a:off x="8157411" y="6261347"/>
            <a:ext cx="976439" cy="2116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Tree>
    <p:extLst>
      <p:ext uri="{BB962C8B-B14F-4D97-AF65-F5344CB8AC3E}">
        <p14:creationId xmlns:p14="http://schemas.microsoft.com/office/powerpoint/2010/main" val="356400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dirty="0"/>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491964"/>
            <a:ext cx="8023225" cy="4486275"/>
          </a:xfrm>
        </p:spPr>
        <p:txBody>
          <a:bodyPr>
            <a:noAutofit/>
          </a:bodyPr>
          <a:lstStyle/>
          <a:p>
            <a:pPr marL="393700" indent="-342900" algn="just">
              <a:buFont typeface="Arial" panose="020B0604020202020204" pitchFamily="34" charset="0"/>
              <a:buChar char="•"/>
            </a:pPr>
            <a:r>
              <a:rPr lang="es-MX" sz="2200" dirty="0"/>
              <a:t>Características y beneficios de los Subprogramas PL/SQL</a:t>
            </a:r>
          </a:p>
          <a:p>
            <a:pPr marL="393700" indent="-342900" algn="just">
              <a:buFont typeface="Arial" panose="020B0604020202020204" pitchFamily="34" charset="0"/>
              <a:buChar char="•"/>
            </a:pPr>
            <a:r>
              <a:rPr lang="es-MX" sz="2200" dirty="0"/>
              <a:t>Dependencias y Privilegios al trabajar con Subprogramas.</a:t>
            </a:r>
          </a:p>
          <a:p>
            <a:pPr marL="393700" indent="-342900" algn="just">
              <a:buFont typeface="Arial" panose="020B0604020202020204" pitchFamily="34" charset="0"/>
              <a:buChar char="•"/>
            </a:pPr>
            <a:r>
              <a:rPr lang="es-MX" sz="2200" dirty="0"/>
              <a:t>Características de un Procedimiento PL/SQL.</a:t>
            </a:r>
          </a:p>
          <a:p>
            <a:pPr marL="393700" indent="-342900" algn="just">
              <a:buFont typeface="Arial" panose="020B0604020202020204" pitchFamily="34" charset="0"/>
              <a:buChar char="•"/>
            </a:pPr>
            <a:r>
              <a:rPr lang="es-MX" sz="2200" dirty="0"/>
              <a:t>Crear y usar un Procedimiento PL/SQL Simple.</a:t>
            </a:r>
          </a:p>
          <a:p>
            <a:pPr marL="393700" indent="-342900" algn="just">
              <a:buFont typeface="Arial" panose="020B0604020202020204" pitchFamily="34" charset="0"/>
              <a:buChar char="•"/>
            </a:pPr>
            <a:r>
              <a:rPr lang="es-MX" sz="2200" dirty="0"/>
              <a:t>Cómo usar parámetros en un Procedimiento PL/SQL.</a:t>
            </a:r>
          </a:p>
          <a:p>
            <a:pPr marL="393700" indent="-342900" algn="just">
              <a:buFont typeface="Arial" panose="020B0604020202020204" pitchFamily="34" charset="0"/>
              <a:buChar char="•"/>
            </a:pPr>
            <a:r>
              <a:rPr lang="es-MX" sz="2200" dirty="0"/>
              <a:t>Como crear y usar Procedimientos PL/SQL con parámetros.</a:t>
            </a:r>
          </a:p>
          <a:p>
            <a:pPr marL="393700" indent="-342900" algn="just">
              <a:buFont typeface="Arial" panose="020B0604020202020204" pitchFamily="34" charset="0"/>
              <a:buChar char="•"/>
            </a:pPr>
            <a:r>
              <a:rPr lang="es-MX" sz="2200" dirty="0"/>
              <a:t>Cómo trabajar simultáneamente con más de un Procedimiento PL/SQL.</a:t>
            </a:r>
          </a:p>
          <a:p>
            <a:pPr marL="393700" indent="-342900" algn="just">
              <a:buFont typeface="Arial" panose="020B0604020202020204" pitchFamily="34" charset="0"/>
              <a:buChar char="•"/>
            </a:pPr>
            <a:r>
              <a:rPr lang="es-MX" sz="2200" dirty="0"/>
              <a:t>Cómo se manejan las excepciones cuando se trabajan con más de un Procedimientos PL/SQL simultáneamente.</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IN OUT</a:t>
            </a:r>
            <a:endParaRPr lang="es-CL" sz="2800" b="1" dirty="0">
              <a:ea typeface="Arial Unicode MS"/>
              <a:cs typeface="Times New Roman" pitchFamily="18" charset="0"/>
            </a:endParaRPr>
          </a:p>
        </p:txBody>
      </p:sp>
      <p:sp>
        <p:nvSpPr>
          <p:cNvPr id="9" name="Rectangle 3">
            <a:extLst>
              <a:ext uri="{FF2B5EF4-FFF2-40B4-BE49-F238E27FC236}">
                <a16:creationId xmlns:a16="http://schemas.microsoft.com/office/drawing/2014/main" id="{BFEB7592-DD41-4E4D-A6AF-262403D49B5A}"/>
              </a:ext>
            </a:extLst>
          </p:cNvPr>
          <p:cNvSpPr txBox="1">
            <a:spLocks noChangeArrowheads="1"/>
          </p:cNvSpPr>
          <p:nvPr/>
        </p:nvSpPr>
        <p:spPr bwMode="auto">
          <a:xfrm>
            <a:off x="611188" y="12746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96739" y="1592620"/>
            <a:ext cx="8170535" cy="453970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CREATE OR REPLACE PROCEDURE SP_ACTUALIZA_SALARIO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 </a:t>
            </a:r>
            <a:r>
              <a:rPr lang="es-MX" sz="1300" b="1" kern="1200" dirty="0" err="1">
                <a:solidFill>
                  <a:srgbClr val="C00000"/>
                </a:solidFill>
                <a:latin typeface="Calibri" panose="020F0502020204030204" pitchFamily="34" charset="0"/>
                <a:ea typeface="+mn-ea"/>
                <a:cs typeface="Calibri" panose="020F0502020204030204" pitchFamily="34" charset="0"/>
              </a:rPr>
              <a:t>employees.salary%TYPE</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solidFill>
                  <a:srgbClr val="0000DE"/>
                </a:solidFill>
                <a:latin typeface="Calibri" panose="020F0502020204030204" pitchFamily="34" charset="0"/>
                <a:ea typeface="+mn-ea"/>
                <a:cs typeface="Calibri" panose="020F0502020204030204" pitchFamily="34" charset="0"/>
              </a:rPr>
              <a:t>p_por_aum2 IN OUT NUMBER</a:t>
            </a:r>
            <a:r>
              <a:rPr lang="es-MX" sz="1300" b="1" kern="1200" dirty="0">
                <a:latin typeface="Calibri" panose="020F0502020204030204" pitchFamily="34" charset="0"/>
                <a:ea typeface="+mn-ea"/>
                <a:cs typeface="Calibri" panose="020F0502020204030204" pitchFamily="34" charset="0"/>
              </a:rPr>
              <a:t>) AS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CURSOR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IS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e.salary</a:t>
            </a:r>
            <a:r>
              <a:rPr lang="es-MX" sz="1300" b="1" kern="1200" dirty="0">
                <a:latin typeface="Calibri" panose="020F0502020204030204" pitchFamily="34" charset="0"/>
                <a:ea typeface="+mn-ea"/>
                <a:cs typeface="Calibri" panose="020F0502020204030204" pitchFamily="34" charset="0"/>
              </a:rPr>
              <a:t>, ROUND(MONTHS_BETWEEN(</a:t>
            </a:r>
            <a:r>
              <a:rPr lang="es-MX" sz="1300" b="1" kern="1200" dirty="0" err="1">
                <a:latin typeface="Calibri" panose="020F0502020204030204" pitchFamily="34" charset="0"/>
                <a:ea typeface="+mn-ea"/>
                <a:cs typeface="Calibri" panose="020F0502020204030204" pitchFamily="34" charset="0"/>
              </a:rPr>
              <a:t>SYSDATE,e.hire_date</a:t>
            </a:r>
            <a:r>
              <a:rPr lang="es-MX" sz="1300" b="1" kern="1200" dirty="0">
                <a:latin typeface="Calibri" panose="020F0502020204030204" pitchFamily="34" charset="0"/>
                <a:ea typeface="+mn-ea"/>
                <a:cs typeface="Calibri" panose="020F0502020204030204" pitchFamily="34" charset="0"/>
              </a:rPr>
              <a:t>)/12) </a:t>
            </a:r>
            <a:r>
              <a:rPr lang="es-MX" sz="1300" b="1" kern="1200" dirty="0" err="1">
                <a:latin typeface="Calibri" panose="020F0502020204030204" pitchFamily="34" charset="0"/>
                <a:ea typeface="+mn-ea"/>
                <a:cs typeface="Calibri" panose="020F0502020204030204" pitchFamily="34" charset="0"/>
              </a:rPr>
              <a:t>annos_trab</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l.city</a:t>
            </a:r>
            <a:r>
              <a:rPr lang="es-MX" sz="1300" b="1" kern="1200" dirty="0">
                <a:latin typeface="Calibri" panose="020F0502020204030204" pitchFamily="34" charset="0"/>
                <a:ea typeface="+mn-ea"/>
                <a:cs typeface="Calibri" panose="020F0502020204030204" pitchFamily="34" charset="0"/>
              </a:rPr>
              <a:t> ciudad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employees</a:t>
            </a:r>
            <a:r>
              <a:rPr lang="es-MX" sz="1300" b="1" kern="1200" dirty="0">
                <a:latin typeface="Calibri" panose="020F0502020204030204" pitchFamily="34" charset="0"/>
                <a:ea typeface="+mn-ea"/>
                <a:cs typeface="Calibri" panose="020F0502020204030204" pitchFamily="34" charset="0"/>
              </a:rPr>
              <a:t> e LEFT OUTER JOIN </a:t>
            </a:r>
            <a:r>
              <a:rPr lang="es-MX" sz="1300" b="1" kern="1200" dirty="0" err="1">
                <a:latin typeface="Calibri" panose="020F0502020204030204" pitchFamily="34" charset="0"/>
                <a:ea typeface="+mn-ea"/>
                <a:cs typeface="Calibri" panose="020F0502020204030204" pitchFamily="34" charset="0"/>
              </a:rPr>
              <a:t>departments</a:t>
            </a:r>
            <a:r>
              <a:rPr lang="es-MX" sz="1300" b="1" kern="1200" dirty="0">
                <a:latin typeface="Calibri" panose="020F0502020204030204" pitchFamily="34" charset="0"/>
                <a:ea typeface="+mn-ea"/>
                <a:cs typeface="Calibri" panose="020F0502020204030204" pitchFamily="34" charset="0"/>
              </a:rPr>
              <a:t> d</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e.department_id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d.department_id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LEFT OUTER JOIN </a:t>
            </a:r>
            <a:r>
              <a:rPr lang="es-MX" sz="1300" b="1" kern="1200" dirty="0" err="1">
                <a:latin typeface="Calibri" panose="020F0502020204030204" pitchFamily="34" charset="0"/>
                <a:ea typeface="+mn-ea"/>
                <a:cs typeface="Calibri" panose="020F0502020204030204" pitchFamily="34" charset="0"/>
              </a:rPr>
              <a:t>locations</a:t>
            </a:r>
            <a:r>
              <a:rPr lang="es-MX" sz="1300" b="1" kern="1200" dirty="0">
                <a:latin typeface="Calibri" panose="020F0502020204030204" pitchFamily="34" charset="0"/>
                <a:ea typeface="+mn-ea"/>
                <a:cs typeface="Calibri" panose="020F0502020204030204" pitchFamily="34" charset="0"/>
              </a:rPr>
              <a:t> l</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ON(</a:t>
            </a:r>
            <a:r>
              <a:rPr lang="es-MX" sz="1300" b="1" kern="1200" dirty="0" err="1">
                <a:latin typeface="Calibri" panose="020F0502020204030204" pitchFamily="34" charset="0"/>
                <a:ea typeface="+mn-ea"/>
                <a:cs typeface="Calibri" panose="020F0502020204030204" pitchFamily="34" charset="0"/>
              </a:rPr>
              <a:t>d.location_id</a:t>
            </a:r>
            <a:r>
              <a:rPr lang="es-MX" sz="1300" b="1" kern="1200" dirty="0">
                <a:latin typeface="Calibri" panose="020F0502020204030204" pitchFamily="34" charset="0"/>
                <a:ea typeface="+mn-ea"/>
                <a:cs typeface="Calibri" panose="020F0502020204030204" pitchFamily="34" charset="0"/>
              </a:rPr>
              <a:t> = </a:t>
            </a:r>
            <a:r>
              <a:rPr lang="es-MX" sz="1300" b="1" kern="1200" dirty="0" err="1">
                <a:latin typeface="Calibri" panose="020F0502020204030204" pitchFamily="34" charset="0"/>
                <a:ea typeface="+mn-ea"/>
                <a:cs typeface="Calibri" panose="020F0502020204030204" pitchFamily="34" charset="0"/>
              </a:rPr>
              <a:t>l.location_id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ORDER BY </a:t>
            </a:r>
            <a:r>
              <a:rPr lang="es-MX" sz="1300" b="1" kern="1200" dirty="0" err="1">
                <a:latin typeface="Calibri" panose="020F0502020204030204" pitchFamily="34" charset="0"/>
                <a:ea typeface="+mn-ea"/>
                <a:cs typeface="Calibri" panose="020F0502020204030204" pitchFamily="34" charset="0"/>
              </a:rPr>
              <a:t>e.employee_id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TYPE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 IS VARRAY(2) OF NUMBER;</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BEGIN</a:t>
            </a:r>
          </a:p>
          <a:p>
            <a:pPr fontAlgn="base">
              <a:spcBef>
                <a:spcPct val="0"/>
              </a:spcBef>
              <a:spcAft>
                <a:spcPct val="0"/>
              </a:spcAft>
              <a:buClrTx/>
              <a:defRPr/>
            </a:pP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tp_varray_porc_aum</a:t>
            </a:r>
            <a:r>
              <a:rPr lang="es-MX" sz="1300" b="1" kern="1200" dirty="0">
                <a:latin typeface="Calibri" panose="020F0502020204030204" pitchFamily="34" charset="0"/>
                <a:ea typeface="+mn-ea"/>
                <a:cs typeface="Calibri" panose="020F0502020204030204" pitchFamily="34" charset="0"/>
              </a:rPr>
              <a:t>(</a:t>
            </a:r>
            <a:r>
              <a:rPr lang="es-MX" sz="1300" b="1" kern="1200" dirty="0">
                <a:solidFill>
                  <a:srgbClr val="C00000"/>
                </a:solidFill>
                <a:latin typeface="Calibri" panose="020F0502020204030204" pitchFamily="34" charset="0"/>
                <a:ea typeface="+mn-ea"/>
                <a:cs typeface="Calibri" panose="020F0502020204030204" pitchFamily="34" charset="0"/>
              </a:rPr>
              <a:t>p_por_aum1</a:t>
            </a: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p_por_aum2</a:t>
            </a:r>
            <a:r>
              <a:rPr lang="es-MX" sz="1300" b="1" kern="1200" dirty="0">
                <a:latin typeface="Calibri" panose="020F0502020204030204" pitchFamily="34" charset="0"/>
                <a:ea typeface="+mn-ea"/>
                <a:cs typeface="Calibri" panose="020F0502020204030204" pitchFamily="34" charset="0"/>
              </a:rPr>
              <a:t>);</a:t>
            </a:r>
          </a:p>
          <a:p>
            <a:pPr fontAlgn="base">
              <a:spcBef>
                <a:spcPct val="0"/>
              </a:spcBef>
              <a:spcAft>
                <a:spcPct val="0"/>
              </a:spcAft>
              <a:buClrTx/>
              <a:defRPr/>
            </a:pPr>
            <a:r>
              <a:rPr lang="es-MX" sz="1300" b="1" kern="1200" dirty="0">
                <a:solidFill>
                  <a:srgbClr val="0000DE"/>
                </a:solidFill>
                <a:latin typeface="Calibri" panose="020F0502020204030204" pitchFamily="34" charset="0"/>
                <a:cs typeface="Calibri" panose="020F0502020204030204" pitchFamily="34" charset="0"/>
              </a:rPr>
              <a:t>p_por_aum2 :=0</a:t>
            </a:r>
            <a:r>
              <a:rPr lang="es-MX" sz="13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FOR </a:t>
            </a:r>
            <a:r>
              <a:rPr lang="es-MX" sz="1300" b="1" kern="1200" dirty="0" err="1">
                <a:latin typeface="Calibri" panose="020F0502020204030204" pitchFamily="34" charset="0"/>
                <a:ea typeface="+mn-ea"/>
                <a:cs typeface="Calibri" panose="020F0502020204030204" pitchFamily="34" charset="0"/>
              </a:rPr>
              <a:t>reg_datos_emp</a:t>
            </a:r>
            <a:r>
              <a:rPr lang="es-MX" sz="1300" b="1" kern="1200" dirty="0">
                <a:latin typeface="Calibri" panose="020F0502020204030204" pitchFamily="34" charset="0"/>
                <a:ea typeface="+mn-ea"/>
                <a:cs typeface="Calibri" panose="020F0502020204030204" pitchFamily="34" charset="0"/>
              </a:rPr>
              <a:t> IN </a:t>
            </a:r>
            <a:r>
              <a:rPr lang="es-MX" sz="1300" b="1" kern="1200" dirty="0" err="1">
                <a:latin typeface="Calibri" panose="020F0502020204030204" pitchFamily="34" charset="0"/>
                <a:ea typeface="+mn-ea"/>
                <a:cs typeface="Calibri" panose="020F0502020204030204" pitchFamily="34" charset="0"/>
              </a:rPr>
              <a:t>cur_datos_emp</a:t>
            </a:r>
            <a:r>
              <a:rPr lang="es-MX" sz="1300" b="1" kern="1200" dirty="0">
                <a:latin typeface="Calibri" panose="020F0502020204030204" pitchFamily="34" charset="0"/>
                <a:ea typeface="+mn-ea"/>
                <a:cs typeface="Calibri" panose="020F0502020204030204" pitchFamily="34" charset="0"/>
              </a:rPr>
              <a:t>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v_bonif_annos</a:t>
            </a:r>
            <a:r>
              <a:rPr lang="es-MX" sz="1300" b="1" kern="1200" dirty="0">
                <a:latin typeface="Calibri" panose="020F0502020204030204" pitchFamily="34" charset="0"/>
                <a:ea typeface="+mn-ea"/>
                <a:cs typeface="Calibri" panose="020F0502020204030204" pitchFamily="34" charset="0"/>
              </a:rPr>
              <a:t>:=0;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:=0;</a:t>
            </a:r>
            <a:r>
              <a:rPr lang="es-MX" sz="13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cs typeface="Calibri" panose="020F0502020204030204" pitchFamily="34" charset="0"/>
              </a:rPr>
              <a:t>         </a:t>
            </a:r>
            <a:endParaRPr lang="es-MX" b="1" kern="1200" dirty="0">
              <a:solidFill>
                <a:srgbClr val="C00000"/>
              </a:solidFill>
              <a:latin typeface="Calibri" panose="020F0502020204030204" pitchFamily="34" charset="0"/>
              <a:cs typeface="Calibri" panose="020F0502020204030204" pitchFamily="34" charset="0"/>
            </a:endParaRPr>
          </a:p>
          <a:p>
            <a:pPr lvl="0" fontAlgn="base">
              <a:spcBef>
                <a:spcPct val="0"/>
              </a:spcBef>
              <a:spcAft>
                <a:spcPct val="0"/>
              </a:spcAft>
              <a:buClrTx/>
              <a:defRPr/>
            </a:pPr>
            <a:r>
              <a:rPr lang="es-MX" b="1" kern="1200" dirty="0">
                <a:solidFill>
                  <a:srgbClr val="C00000"/>
                </a:solidFill>
                <a:latin typeface="Calibri" panose="020F0502020204030204" pitchFamily="34" charset="0"/>
                <a:cs typeface="Calibri" panose="020F0502020204030204" pitchFamily="34" charset="0"/>
              </a:rPr>
              <a:t>-- El bloque continúa en la siguiente PPT</a:t>
            </a:r>
          </a:p>
        </p:txBody>
      </p:sp>
    </p:spTree>
    <p:extLst>
      <p:ext uri="{BB962C8B-B14F-4D97-AF65-F5344CB8AC3E}">
        <p14:creationId xmlns:p14="http://schemas.microsoft.com/office/powerpoint/2010/main" val="290588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IN OUT</a:t>
            </a:r>
            <a:endParaRPr lang="es-CL" sz="2800" b="1" dirty="0">
              <a:ea typeface="Arial Unicode MS"/>
              <a:cs typeface="Times New Roman" pitchFamily="18" charset="0"/>
            </a:endParaRPr>
          </a:p>
        </p:txBody>
      </p:sp>
      <p:sp>
        <p:nvSpPr>
          <p:cNvPr id="11" name="Text Box 5">
            <a:extLst>
              <a:ext uri="{FF2B5EF4-FFF2-40B4-BE49-F238E27FC236}">
                <a16:creationId xmlns:a16="http://schemas.microsoft.com/office/drawing/2014/main" id="{E20FAE02-7B1C-49F6-BBF2-8337942C51D7}"/>
              </a:ext>
            </a:extLst>
          </p:cNvPr>
          <p:cNvSpPr txBox="1">
            <a:spLocks noChangeArrowheads="1"/>
          </p:cNvSpPr>
          <p:nvPr/>
        </p:nvSpPr>
        <p:spPr bwMode="auto">
          <a:xfrm>
            <a:off x="648611" y="1448244"/>
            <a:ext cx="8170535" cy="492442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Calcula bonificación por años trabajados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&gt;=15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SELECT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porc_bonif</a:t>
            </a:r>
            <a:r>
              <a:rPr lang="es-MX" sz="1300" b="1" kern="1200" dirty="0">
                <a:latin typeface="Calibri" panose="020F0502020204030204" pitchFamily="34" charset="0"/>
                <a:ea typeface="+mn-ea"/>
                <a:cs typeface="Calibri" panose="020F0502020204030204" pitchFamily="34" charset="0"/>
              </a:rPr>
              <a:t>/100))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INTO </a:t>
            </a:r>
            <a:r>
              <a:rPr lang="es-MX" sz="1300" b="1" kern="1200" dirty="0" err="1">
                <a:latin typeface="Calibri" panose="020F0502020204030204" pitchFamily="34" charset="0"/>
                <a:ea typeface="+mn-ea"/>
                <a:cs typeface="Calibri" panose="020F0502020204030204" pitchFamily="34" charset="0"/>
              </a:rPr>
              <a:t>v_bonif_annos</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FROM </a:t>
            </a:r>
            <a:r>
              <a:rPr lang="es-MX" sz="1300" b="1" kern="1200" dirty="0" err="1">
                <a:latin typeface="Calibri" panose="020F0502020204030204" pitchFamily="34" charset="0"/>
                <a:ea typeface="+mn-ea"/>
                <a:cs typeface="Calibri" panose="020F0502020204030204" pitchFamily="34" charset="0"/>
              </a:rPr>
              <a:t>tramo_bonif_annos_trab</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reg_datos_emp.annos_trab</a:t>
            </a:r>
            <a:r>
              <a:rPr lang="es-MX" sz="1300" b="1" kern="1200" dirty="0">
                <a:latin typeface="Calibri" panose="020F0502020204030204" pitchFamily="34" charset="0"/>
                <a:ea typeface="+mn-ea"/>
                <a:cs typeface="Calibri" panose="020F0502020204030204" pitchFamily="34" charset="0"/>
              </a:rPr>
              <a:t> BETWEEN </a:t>
            </a:r>
            <a:r>
              <a:rPr lang="es-MX" sz="1300" b="1" kern="1200" dirty="0" err="1">
                <a:latin typeface="Calibri" panose="020F0502020204030204" pitchFamily="34" charset="0"/>
                <a:ea typeface="+mn-ea"/>
                <a:cs typeface="Calibri" panose="020F0502020204030204" pitchFamily="34" charset="0"/>
              </a:rPr>
              <a:t>rango_ini</a:t>
            </a:r>
            <a:r>
              <a:rPr lang="es-MX" sz="1300" b="1" kern="1200" dirty="0">
                <a:latin typeface="Calibri" panose="020F0502020204030204" pitchFamily="34" charset="0"/>
                <a:ea typeface="+mn-ea"/>
                <a:cs typeface="Calibri" panose="020F0502020204030204" pitchFamily="34" charset="0"/>
              </a:rPr>
              <a:t> AND </a:t>
            </a:r>
            <a:r>
              <a:rPr lang="es-MX" sz="1300" b="1" kern="1200" dirty="0" err="1">
                <a:latin typeface="Calibri" panose="020F0502020204030204" pitchFamily="34" charset="0"/>
                <a:ea typeface="+mn-ea"/>
                <a:cs typeface="Calibri" panose="020F0502020204030204" pitchFamily="34" charset="0"/>
              </a:rPr>
              <a:t>rango_fin</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salario a actualizar será el salario actual más bonificación por años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reg_datos_emp.salary+v_bonif_annos</a:t>
            </a:r>
            <a:r>
              <a:rPr lang="es-MX" sz="13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 Calcula bonificación extra por la ciudad en que trabaja  y se le suma al salario a actualizar</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 ='Toronto' THEN</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(1)/100));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ELSIF </a:t>
            </a:r>
            <a:r>
              <a:rPr lang="es-MX" sz="1300" b="1" kern="1200" dirty="0" err="1">
                <a:latin typeface="Calibri" panose="020F0502020204030204" pitchFamily="34" charset="0"/>
                <a:ea typeface="+mn-ea"/>
                <a:cs typeface="Calibri" panose="020F0502020204030204" pitchFamily="34" charset="0"/>
              </a:rPr>
              <a:t>reg_datos_emp.ciudad</a:t>
            </a:r>
            <a:r>
              <a:rPr lang="es-MX" sz="1300" b="1" kern="1200" dirty="0">
                <a:latin typeface="Calibri" panose="020F0502020204030204" pitchFamily="34" charset="0"/>
                <a:ea typeface="+mn-ea"/>
                <a:cs typeface="Calibri" panose="020F0502020204030204" pitchFamily="34" charset="0"/>
              </a:rPr>
              <a:t>='London' THEN </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 ROUND(</a:t>
            </a:r>
            <a:r>
              <a:rPr lang="es-MX" sz="1300" b="1" kern="1200" dirty="0" err="1">
                <a:latin typeface="Calibri" panose="020F0502020204030204" pitchFamily="34" charset="0"/>
                <a:ea typeface="+mn-ea"/>
                <a:cs typeface="Calibri" panose="020F0502020204030204" pitchFamily="34" charset="0"/>
              </a:rPr>
              <a:t>reg_datos_emp.salary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varray_porc_aum</a:t>
            </a:r>
            <a:r>
              <a:rPr lang="es-MX" sz="1300" b="1" kern="1200" dirty="0">
                <a:latin typeface="Calibri" panose="020F0502020204030204" pitchFamily="34" charset="0"/>
                <a:ea typeface="+mn-ea"/>
                <a:cs typeface="Calibri" panose="020F0502020204030204" pitchFamily="34" charset="0"/>
              </a:rPr>
              <a:t>(2)/100));</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IF </a:t>
            </a:r>
            <a:r>
              <a:rPr lang="es-MX" sz="1300" b="1" kern="1200" dirty="0" err="1">
                <a:latin typeface="Calibri" panose="020F0502020204030204" pitchFamily="34" charset="0"/>
                <a:ea typeface="+mn-ea"/>
                <a:cs typeface="Calibri" panose="020F0502020204030204" pitchFamily="34" charset="0"/>
              </a:rPr>
              <a:t>v_sal_act</a:t>
            </a:r>
            <a:r>
              <a:rPr lang="es-MX" sz="1300" b="1" kern="1200" dirty="0">
                <a:latin typeface="Calibri" panose="020F0502020204030204" pitchFamily="34" charset="0"/>
                <a:ea typeface="+mn-ea"/>
                <a:cs typeface="Calibri" panose="020F0502020204030204" pitchFamily="34" charset="0"/>
              </a:rPr>
              <a:t> &gt; 0 THEN -- Se actualiza si es que hubo algún cambio en el salario</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UPDATE empleados</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SET </a:t>
            </a:r>
            <a:r>
              <a:rPr lang="es-MX" sz="1300" b="1" kern="1200" dirty="0" err="1">
                <a:latin typeface="Calibri" panose="020F0502020204030204" pitchFamily="34" charset="0"/>
                <a:ea typeface="+mn-ea"/>
                <a:cs typeface="Calibri" panose="020F0502020204030204" pitchFamily="34" charset="0"/>
              </a:rPr>
              <a:t>salary</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v_sal_act</a:t>
            </a:r>
            <a:endParaRPr lang="es-MX" sz="13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WHERE </a:t>
            </a:r>
            <a:r>
              <a:rPr lang="es-MX" sz="1300" b="1" kern="1200" dirty="0" err="1">
                <a:latin typeface="Calibri" panose="020F0502020204030204" pitchFamily="34" charset="0"/>
                <a:ea typeface="+mn-ea"/>
                <a:cs typeface="Calibri" panose="020F0502020204030204" pitchFamily="34" charset="0"/>
              </a:rPr>
              <a:t>employee_id</a:t>
            </a:r>
            <a:r>
              <a:rPr lang="es-MX" sz="1300" b="1" kern="1200" dirty="0">
                <a:latin typeface="Calibri" panose="020F0502020204030204" pitchFamily="34" charset="0"/>
                <a:ea typeface="+mn-ea"/>
                <a:cs typeface="Calibri" panose="020F0502020204030204" pitchFamily="34" charset="0"/>
              </a:rPr>
              <a:t>=</a:t>
            </a:r>
            <a:r>
              <a:rPr lang="es-MX" sz="1300" b="1" kern="1200" dirty="0" err="1">
                <a:latin typeface="Calibri" panose="020F0502020204030204" pitchFamily="34" charset="0"/>
                <a:ea typeface="+mn-ea"/>
                <a:cs typeface="Calibri" panose="020F0502020204030204" pitchFamily="34" charset="0"/>
              </a:rPr>
              <a:t>reg_datos_emp.employee_id</a:t>
            </a:r>
            <a:r>
              <a:rPr lang="es-MX" sz="13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cs typeface="Calibri" panose="020F0502020204030204" pitchFamily="34" charset="0"/>
              </a:rPr>
              <a:t>p_por_aum2 </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0000DE"/>
                </a:solidFill>
                <a:latin typeface="Calibri" panose="020F0502020204030204" pitchFamily="34" charset="0"/>
                <a:cs typeface="Calibri" panose="020F0502020204030204" pitchFamily="34" charset="0"/>
              </a:rPr>
              <a:t> p_por_aum2 </a:t>
            </a:r>
            <a:r>
              <a:rPr lang="es-MX" sz="1300" b="1" kern="1200" dirty="0">
                <a:solidFill>
                  <a:schemeClr val="tx1"/>
                </a:solidFill>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IF;</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 END LOOP;</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300" b="1" kern="1200" dirty="0">
                <a:latin typeface="Calibri" panose="020F0502020204030204" pitchFamily="34" charset="0"/>
                <a:ea typeface="+mn-ea"/>
                <a:cs typeface="Calibri" panose="020F0502020204030204" pitchFamily="34" charset="0"/>
              </a:rPr>
              <a:t>END; </a:t>
            </a:r>
          </a:p>
        </p:txBody>
      </p:sp>
    </p:spTree>
    <p:extLst>
      <p:ext uri="{BB962C8B-B14F-4D97-AF65-F5344CB8AC3E}">
        <p14:creationId xmlns:p14="http://schemas.microsoft.com/office/powerpoint/2010/main" val="56730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Uso</a:t>
            </a:r>
            <a:r>
              <a:rPr lang="en-US" sz="2800" b="1" dirty="0">
                <a:ea typeface="Arial Unicode MS"/>
                <a:cs typeface="Times New Roman" pitchFamily="18" charset="0"/>
              </a:rPr>
              <a:t> de </a:t>
            </a:r>
            <a:r>
              <a:rPr lang="en-US" sz="2800" b="1" dirty="0" err="1">
                <a:ea typeface="Arial Unicode MS"/>
                <a:cs typeface="Times New Roman" pitchFamily="18" charset="0"/>
              </a:rPr>
              <a:t>Parámetro</a:t>
            </a:r>
            <a:r>
              <a:rPr lang="en-US" sz="2800" b="1" dirty="0">
                <a:ea typeface="Arial Unicode MS"/>
                <a:cs typeface="Times New Roman" pitchFamily="18" charset="0"/>
              </a:rPr>
              <a:t> IN OUT</a:t>
            </a:r>
            <a:endParaRPr lang="es-CL" sz="2800" b="1" dirty="0">
              <a:ea typeface="Arial Unicode MS"/>
              <a:cs typeface="Times New Roman" pitchFamily="18" charset="0"/>
            </a:endParaRPr>
          </a:p>
        </p:txBody>
      </p:sp>
      <p:sp>
        <p:nvSpPr>
          <p:cNvPr id="6" name="Rectangle 3">
            <a:extLst>
              <a:ext uri="{FF2B5EF4-FFF2-40B4-BE49-F238E27FC236}">
                <a16:creationId xmlns:a16="http://schemas.microsoft.com/office/drawing/2014/main" id="{854C8889-8E13-4F39-A17D-F3DDAF69C2C3}"/>
              </a:ext>
            </a:extLst>
          </p:cNvPr>
          <p:cNvSpPr txBox="1">
            <a:spLocks noChangeArrowheads="1"/>
          </p:cNvSpPr>
          <p:nvPr/>
        </p:nvSpPr>
        <p:spPr bwMode="auto">
          <a:xfrm>
            <a:off x="611188" y="127460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1 para ejecutar el procedimiento: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Opción 2 para ejecutar el procedimiento:</a:t>
            </a: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3B302EEA-3351-4CE8-A08C-EDF1F9462EBF}"/>
              </a:ext>
            </a:extLst>
          </p:cNvPr>
          <p:cNvSpPr txBox="1">
            <a:spLocks noChangeArrowheads="1"/>
          </p:cNvSpPr>
          <p:nvPr/>
        </p:nvSpPr>
        <p:spPr bwMode="auto">
          <a:xfrm>
            <a:off x="692198" y="1580644"/>
            <a:ext cx="7465214" cy="193899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DECLARE</a:t>
            </a:r>
          </a:p>
          <a:p>
            <a:pPr fontAlgn="base">
              <a:spcBef>
                <a:spcPct val="0"/>
              </a:spcBef>
              <a:spcAft>
                <a:spcPct val="0"/>
              </a:spcAft>
              <a:buClrTx/>
              <a:defRPr/>
            </a:pPr>
            <a:r>
              <a:rPr lang="es-MX" sz="1600" b="1" kern="1200" dirty="0">
                <a:solidFill>
                  <a:srgbClr val="0000DE"/>
                </a:solidFill>
                <a:latin typeface="Calibri"/>
                <a:ea typeface="+mn-ea"/>
                <a:cs typeface="Arial" pitchFamily="34" charset="0"/>
              </a:rPr>
              <a:t>v_param2</a:t>
            </a:r>
            <a:r>
              <a:rPr lang="es-MX" sz="1600" b="1" kern="1200" dirty="0">
                <a:solidFill>
                  <a:sysClr val="windowText" lastClr="000000"/>
                </a:solidFill>
                <a:latin typeface="Calibri"/>
                <a:ea typeface="+mn-ea"/>
                <a:cs typeface="Arial" pitchFamily="34" charset="0"/>
              </a:rPr>
              <a:t> NUMBER(3):=15;</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BEGIN</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DBMS_OUTPUT.PUT_LINE('Valor de entrada al parámetro IN OUT: ' || </a:t>
            </a:r>
            <a:r>
              <a:rPr lang="es-MX" sz="1600" b="1" kern="1200" dirty="0">
                <a:solidFill>
                  <a:srgbClr val="0000DE"/>
                </a:solidFill>
                <a:latin typeface="Calibri"/>
                <a:ea typeface="+mn-ea"/>
                <a:cs typeface="Arial" pitchFamily="34" charset="0"/>
              </a:rPr>
              <a:t>v_param2</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SP_ACTUALIZA_SALARIO(</a:t>
            </a:r>
            <a:r>
              <a:rPr lang="es-MX" sz="1600" b="1" kern="1200" dirty="0">
                <a:solidFill>
                  <a:srgbClr val="C00000"/>
                </a:solidFill>
                <a:latin typeface="Calibri"/>
                <a:ea typeface="+mn-ea"/>
                <a:cs typeface="Arial" pitchFamily="34" charset="0"/>
              </a:rPr>
              <a:t>25</a:t>
            </a:r>
            <a:r>
              <a:rPr lang="es-MX" sz="1600" b="1" kern="1200" dirty="0">
                <a:solidFill>
                  <a:sysClr val="windowText" lastClr="000000"/>
                </a:solidFill>
                <a:latin typeface="Calibri"/>
                <a:ea typeface="+mn-ea"/>
                <a:cs typeface="Arial" pitchFamily="34" charset="0"/>
              </a:rPr>
              <a:t>,</a:t>
            </a:r>
            <a:r>
              <a:rPr lang="es-MX" sz="1600" b="1" kern="1200" dirty="0">
                <a:solidFill>
                  <a:srgbClr val="0000DE"/>
                </a:solidFill>
                <a:latin typeface="Calibri"/>
                <a:ea typeface="+mn-ea"/>
                <a:cs typeface="Arial" pitchFamily="34" charset="0"/>
              </a:rPr>
              <a:t>v_param2</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DBMS_OUTPUT.PUT_LINE('Valor de salida del parámetro IN OUT: ' || </a:t>
            </a:r>
            <a:r>
              <a:rPr lang="es-MX" sz="1600" b="1" kern="1200" dirty="0">
                <a:solidFill>
                  <a:srgbClr val="0000DE"/>
                </a:solidFill>
                <a:latin typeface="Calibri"/>
                <a:ea typeface="+mn-ea"/>
                <a:cs typeface="Arial" pitchFamily="34" charset="0"/>
              </a:rPr>
              <a:t>v_param2</a:t>
            </a:r>
            <a:r>
              <a:rPr lang="es-MX" sz="16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END;</a:t>
            </a: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2" name="Imagen 11" descr="Interfaz de usuario gráfica, Texto, Aplicación&#10;&#10;Descripción generada automáticamente">
            <a:extLst>
              <a:ext uri="{FF2B5EF4-FFF2-40B4-BE49-F238E27FC236}">
                <a16:creationId xmlns:a16="http://schemas.microsoft.com/office/drawing/2014/main" id="{8C4311BE-D373-46AB-9D61-FE9B6E4F5691}"/>
              </a:ext>
            </a:extLst>
          </p:cNvPr>
          <p:cNvPicPr>
            <a:picLocks noChangeAspect="1"/>
          </p:cNvPicPr>
          <p:nvPr/>
        </p:nvPicPr>
        <p:blipFill>
          <a:blip r:embed="rId3"/>
          <a:stretch>
            <a:fillRect/>
          </a:stretch>
        </p:blipFill>
        <p:spPr>
          <a:xfrm>
            <a:off x="894591" y="4133619"/>
            <a:ext cx="3074837" cy="2511656"/>
          </a:xfrm>
          <a:prstGeom prst="rect">
            <a:avLst/>
          </a:prstGeom>
        </p:spPr>
      </p:pic>
      <p:pic>
        <p:nvPicPr>
          <p:cNvPr id="5" name="Imagen 4" descr="Interfaz de usuario gráfica, Texto, Aplicación&#10;&#10;Descripción generada automáticamente">
            <a:extLst>
              <a:ext uri="{FF2B5EF4-FFF2-40B4-BE49-F238E27FC236}">
                <a16:creationId xmlns:a16="http://schemas.microsoft.com/office/drawing/2014/main" id="{19CC28B9-F4B0-4F16-BE06-913EFC3FA605}"/>
              </a:ext>
            </a:extLst>
          </p:cNvPr>
          <p:cNvPicPr>
            <a:picLocks noChangeAspect="1"/>
          </p:cNvPicPr>
          <p:nvPr/>
        </p:nvPicPr>
        <p:blipFill>
          <a:blip r:embed="rId4"/>
          <a:stretch>
            <a:fillRect/>
          </a:stretch>
        </p:blipFill>
        <p:spPr>
          <a:xfrm>
            <a:off x="5622581" y="1395919"/>
            <a:ext cx="3436727" cy="1009844"/>
          </a:xfrm>
          <a:prstGeom prst="rect">
            <a:avLst/>
          </a:prstGeom>
        </p:spPr>
      </p:pic>
      <p:pic>
        <p:nvPicPr>
          <p:cNvPr id="11" name="Imagen 10" descr="Interfaz de usuario gráfica&#10;&#10;Descripción generada automáticamente">
            <a:extLst>
              <a:ext uri="{FF2B5EF4-FFF2-40B4-BE49-F238E27FC236}">
                <a16:creationId xmlns:a16="http://schemas.microsoft.com/office/drawing/2014/main" id="{073D439F-8270-4E9F-9787-BC05C0BBCA7C}"/>
              </a:ext>
            </a:extLst>
          </p:cNvPr>
          <p:cNvPicPr>
            <a:picLocks noChangeAspect="1"/>
          </p:cNvPicPr>
          <p:nvPr/>
        </p:nvPicPr>
        <p:blipFill>
          <a:blip r:embed="rId5"/>
          <a:stretch>
            <a:fillRect/>
          </a:stretch>
        </p:blipFill>
        <p:spPr>
          <a:xfrm>
            <a:off x="4572000" y="4104296"/>
            <a:ext cx="3251342" cy="2563558"/>
          </a:xfrm>
          <a:prstGeom prst="rect">
            <a:avLst/>
          </a:prstGeom>
        </p:spPr>
      </p:pic>
      <p:sp>
        <p:nvSpPr>
          <p:cNvPr id="18" name="Rectángulo 17">
            <a:extLst>
              <a:ext uri="{FF2B5EF4-FFF2-40B4-BE49-F238E27FC236}">
                <a16:creationId xmlns:a16="http://schemas.microsoft.com/office/drawing/2014/main" id="{A533289B-3560-41F0-BCF6-659FEBC5A12D}"/>
              </a:ext>
            </a:extLst>
          </p:cNvPr>
          <p:cNvSpPr/>
          <p:nvPr/>
        </p:nvSpPr>
        <p:spPr>
          <a:xfrm>
            <a:off x="5839710" y="4276131"/>
            <a:ext cx="1994731" cy="6087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800" dirty="0"/>
          </a:p>
        </p:txBody>
      </p:sp>
    </p:spTree>
    <p:extLst>
      <p:ext uri="{BB962C8B-B14F-4D97-AF65-F5344CB8AC3E}">
        <p14:creationId xmlns:p14="http://schemas.microsoft.com/office/powerpoint/2010/main" val="8140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Métodos</a:t>
            </a:r>
            <a:r>
              <a:rPr lang="en-US" sz="2800" b="1" dirty="0">
                <a:ea typeface="Arial Unicode MS"/>
                <a:cs typeface="Times New Roman" pitchFamily="18" charset="0"/>
              </a:rPr>
              <a:t> para los </a:t>
            </a: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Actuales</a:t>
            </a:r>
            <a:endParaRPr lang="es-CL" sz="2800" b="1" dirty="0">
              <a:ea typeface="Arial Unicode MS"/>
              <a:cs typeface="Times New Roman" pitchFamily="18" charset="0"/>
            </a:endParaRPr>
          </a:p>
        </p:txBody>
      </p:sp>
      <p:pic>
        <p:nvPicPr>
          <p:cNvPr id="4" name="Imagen 3">
            <a:extLst>
              <a:ext uri="{FF2B5EF4-FFF2-40B4-BE49-F238E27FC236}">
                <a16:creationId xmlns:a16="http://schemas.microsoft.com/office/drawing/2014/main" id="{C6378403-B923-40C6-9BCC-36D3E1A1E7D9}"/>
              </a:ext>
            </a:extLst>
          </p:cNvPr>
          <p:cNvPicPr>
            <a:picLocks noChangeAspect="1"/>
          </p:cNvPicPr>
          <p:nvPr/>
        </p:nvPicPr>
        <p:blipFill>
          <a:blip r:embed="rId3"/>
          <a:stretch>
            <a:fillRect/>
          </a:stretch>
        </p:blipFill>
        <p:spPr>
          <a:xfrm>
            <a:off x="508664" y="1104570"/>
            <a:ext cx="8126672" cy="2158171"/>
          </a:xfrm>
          <a:prstGeom prst="rect">
            <a:avLst/>
          </a:prstGeom>
        </p:spPr>
      </p:pic>
      <p:pic>
        <p:nvPicPr>
          <p:cNvPr id="7" name="Imagen 6" descr="Interfaz de usuario gráfica, Texto, Aplicación&#10;&#10;Descripción generada automáticamente">
            <a:extLst>
              <a:ext uri="{FF2B5EF4-FFF2-40B4-BE49-F238E27FC236}">
                <a16:creationId xmlns:a16="http://schemas.microsoft.com/office/drawing/2014/main" id="{E112D7CC-B572-400F-97FC-3EB950BFA325}"/>
              </a:ext>
            </a:extLst>
          </p:cNvPr>
          <p:cNvPicPr>
            <a:picLocks noChangeAspect="1"/>
          </p:cNvPicPr>
          <p:nvPr/>
        </p:nvPicPr>
        <p:blipFill>
          <a:blip r:embed="rId4"/>
          <a:stretch>
            <a:fillRect/>
          </a:stretch>
        </p:blipFill>
        <p:spPr>
          <a:xfrm>
            <a:off x="1887869" y="3373580"/>
            <a:ext cx="5295238" cy="1114286"/>
          </a:xfrm>
          <a:prstGeom prst="rect">
            <a:avLst/>
          </a:prstGeom>
        </p:spPr>
      </p:pic>
      <p:sp>
        <p:nvSpPr>
          <p:cNvPr id="11" name="Rectangle 3">
            <a:extLst>
              <a:ext uri="{FF2B5EF4-FFF2-40B4-BE49-F238E27FC236}">
                <a16:creationId xmlns:a16="http://schemas.microsoft.com/office/drawing/2014/main" id="{18C08D67-ACE8-4C54-8DA3-FCB8D275DD86}"/>
              </a:ext>
            </a:extLst>
          </p:cNvPr>
          <p:cNvSpPr txBox="1">
            <a:spLocks noChangeArrowheads="1"/>
          </p:cNvSpPr>
          <p:nvPr/>
        </p:nvSpPr>
        <p:spPr bwMode="auto">
          <a:xfrm>
            <a:off x="611188" y="462740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 Método Posicional:</a:t>
            </a:r>
            <a:endParaRPr lang="es-CL" sz="2000" kern="1200" dirty="0">
              <a:solidFill>
                <a:prstClr val="black"/>
              </a:solidFill>
              <a:latin typeface="Calibri"/>
              <a:ea typeface="Arial Unicode MS"/>
              <a:cs typeface="Times New Roman" pitchFamily="18" charset="0"/>
            </a:endParaRPr>
          </a:p>
        </p:txBody>
      </p:sp>
      <p:sp>
        <p:nvSpPr>
          <p:cNvPr id="12" name="Text Box 5">
            <a:extLst>
              <a:ext uri="{FF2B5EF4-FFF2-40B4-BE49-F238E27FC236}">
                <a16:creationId xmlns:a16="http://schemas.microsoft.com/office/drawing/2014/main" id="{0E17A1C0-30B0-4712-9C5D-E5840B983294}"/>
              </a:ext>
            </a:extLst>
          </p:cNvPr>
          <p:cNvSpPr txBox="1">
            <a:spLocks noChangeArrowheads="1"/>
          </p:cNvSpPr>
          <p:nvPr/>
        </p:nvSpPr>
        <p:spPr bwMode="auto">
          <a:xfrm>
            <a:off x="739496" y="4931067"/>
            <a:ext cx="7465214" cy="17235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500" b="1" kern="1200" dirty="0">
                <a:solidFill>
                  <a:schemeClr val="tx1"/>
                </a:solidFill>
                <a:latin typeface="Calibri"/>
                <a:ea typeface="+mn-ea"/>
                <a:cs typeface="Arial" pitchFamily="34" charset="0"/>
              </a:rPr>
              <a:t>DECLARE</a:t>
            </a:r>
          </a:p>
          <a:p>
            <a:pPr fontAlgn="base">
              <a:spcBef>
                <a:spcPct val="0"/>
              </a:spcBef>
              <a:spcAft>
                <a:spcPct val="0"/>
              </a:spcAft>
              <a:buClrTx/>
              <a:defRPr/>
            </a:pP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 NUMBER(3);</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BEGIN</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SP_ACTUALIZA_SALARIO(25,15,v_resultado);</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DBMS_OUTPUT.PUT_LINE('Total de empleados actualizados: ' || </a:t>
            </a: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END;</a:t>
            </a:r>
          </a:p>
          <a:p>
            <a:pPr fontAlgn="base">
              <a:spcBef>
                <a:spcPct val="0"/>
              </a:spcBef>
              <a:spcAft>
                <a:spcPct val="0"/>
              </a:spcAft>
              <a:buClrTx/>
              <a:defRPr/>
            </a:pPr>
            <a:endParaRPr kumimoji="0" lang="en-US" sz="800"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87601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Métodos</a:t>
            </a:r>
            <a:r>
              <a:rPr lang="en-US" sz="2800" b="1" dirty="0">
                <a:ea typeface="Arial Unicode MS"/>
                <a:cs typeface="Times New Roman" pitchFamily="18" charset="0"/>
              </a:rPr>
              <a:t> para los </a:t>
            </a:r>
            <a:r>
              <a:rPr lang="en-US" sz="2800" b="1" dirty="0" err="1">
                <a:ea typeface="Arial Unicode MS"/>
                <a:cs typeface="Times New Roman" pitchFamily="18" charset="0"/>
              </a:rPr>
              <a:t>Parámetros</a:t>
            </a:r>
            <a:r>
              <a:rPr lang="en-US" sz="2800" b="1" dirty="0">
                <a:ea typeface="Arial Unicode MS"/>
                <a:cs typeface="Times New Roman" pitchFamily="18" charset="0"/>
              </a:rPr>
              <a:t> </a:t>
            </a:r>
            <a:r>
              <a:rPr lang="en-US" sz="2800" b="1" dirty="0" err="1">
                <a:ea typeface="Arial Unicode MS"/>
                <a:cs typeface="Times New Roman" pitchFamily="18" charset="0"/>
              </a:rPr>
              <a:t>Actuales</a:t>
            </a:r>
            <a:endParaRPr lang="es-CL" sz="2800" b="1" dirty="0">
              <a:ea typeface="Arial Unicode MS"/>
              <a:cs typeface="Times New Roman" pitchFamily="18" charset="0"/>
            </a:endParaRPr>
          </a:p>
        </p:txBody>
      </p:sp>
      <p:pic>
        <p:nvPicPr>
          <p:cNvPr id="7" name="Imagen 6" descr="Interfaz de usuario gráfica, Texto, Aplicación&#10;&#10;Descripción generada automáticamente">
            <a:extLst>
              <a:ext uri="{FF2B5EF4-FFF2-40B4-BE49-F238E27FC236}">
                <a16:creationId xmlns:a16="http://schemas.microsoft.com/office/drawing/2014/main" id="{E112D7CC-B572-400F-97FC-3EB950BFA325}"/>
              </a:ext>
            </a:extLst>
          </p:cNvPr>
          <p:cNvPicPr>
            <a:picLocks noChangeAspect="1"/>
          </p:cNvPicPr>
          <p:nvPr/>
        </p:nvPicPr>
        <p:blipFill>
          <a:blip r:embed="rId3"/>
          <a:stretch>
            <a:fillRect/>
          </a:stretch>
        </p:blipFill>
        <p:spPr>
          <a:xfrm>
            <a:off x="1670394" y="1116536"/>
            <a:ext cx="5295238" cy="1114286"/>
          </a:xfrm>
          <a:prstGeom prst="rect">
            <a:avLst/>
          </a:prstGeom>
        </p:spPr>
      </p:pic>
      <p:sp>
        <p:nvSpPr>
          <p:cNvPr id="11" name="Rectangle 3">
            <a:extLst>
              <a:ext uri="{FF2B5EF4-FFF2-40B4-BE49-F238E27FC236}">
                <a16:creationId xmlns:a16="http://schemas.microsoft.com/office/drawing/2014/main" id="{18C08D67-ACE8-4C54-8DA3-FCB8D275DD86}"/>
              </a:ext>
            </a:extLst>
          </p:cNvPr>
          <p:cNvSpPr txBox="1">
            <a:spLocks noChangeArrowheads="1"/>
          </p:cNvSpPr>
          <p:nvPr/>
        </p:nvSpPr>
        <p:spPr bwMode="auto">
          <a:xfrm>
            <a:off x="611188" y="2355257"/>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 Método Nombrado:</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MX" sz="1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 Método Combinado:</a:t>
            </a:r>
            <a:endParaRPr lang="es-CL" sz="2000" kern="1200" dirty="0">
              <a:solidFill>
                <a:prstClr val="black"/>
              </a:solidFill>
              <a:latin typeface="Calibri"/>
              <a:ea typeface="Arial Unicode MS"/>
              <a:cs typeface="Times New Roman" pitchFamily="18" charset="0"/>
            </a:endParaRPr>
          </a:p>
        </p:txBody>
      </p:sp>
      <p:sp>
        <p:nvSpPr>
          <p:cNvPr id="12" name="Text Box 5">
            <a:extLst>
              <a:ext uri="{FF2B5EF4-FFF2-40B4-BE49-F238E27FC236}">
                <a16:creationId xmlns:a16="http://schemas.microsoft.com/office/drawing/2014/main" id="{0E17A1C0-30B0-4712-9C5D-E5840B983294}"/>
              </a:ext>
            </a:extLst>
          </p:cNvPr>
          <p:cNvSpPr txBox="1">
            <a:spLocks noChangeArrowheads="1"/>
          </p:cNvSpPr>
          <p:nvPr/>
        </p:nvSpPr>
        <p:spPr bwMode="auto">
          <a:xfrm>
            <a:off x="711793" y="2658914"/>
            <a:ext cx="7848600" cy="17235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500" b="1" kern="1200" dirty="0">
                <a:solidFill>
                  <a:schemeClr val="tx1"/>
                </a:solidFill>
                <a:latin typeface="Calibri"/>
                <a:ea typeface="+mn-ea"/>
                <a:cs typeface="Arial" pitchFamily="34" charset="0"/>
              </a:rPr>
              <a:t>DECLARE</a:t>
            </a:r>
          </a:p>
          <a:p>
            <a:pPr fontAlgn="base">
              <a:spcBef>
                <a:spcPct val="0"/>
              </a:spcBef>
              <a:spcAft>
                <a:spcPct val="0"/>
              </a:spcAft>
              <a:buClrTx/>
              <a:defRPr/>
            </a:pP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 NUMBER(3);</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BEGIN</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SP_ACTUALIZA_SALARIO(</a:t>
            </a:r>
            <a:r>
              <a:rPr lang="es-MX" sz="1500" b="1" kern="1200" dirty="0" err="1">
                <a:solidFill>
                  <a:schemeClr val="tx1"/>
                </a:solidFill>
                <a:latin typeface="Calibri"/>
                <a:ea typeface="+mn-ea"/>
                <a:cs typeface="Arial" pitchFamily="34" charset="0"/>
              </a:rPr>
              <a:t>p_filas_proc</a:t>
            </a:r>
            <a:r>
              <a:rPr lang="es-MX" sz="1500" b="1" kern="1200" dirty="0">
                <a:solidFill>
                  <a:schemeClr val="tx1"/>
                </a:solidFill>
                <a:latin typeface="Calibri"/>
                <a:ea typeface="+mn-ea"/>
                <a:cs typeface="Arial" pitchFamily="34" charset="0"/>
              </a:rPr>
              <a:t> =&gt;</a:t>
            </a:r>
            <a:r>
              <a:rPr lang="es-MX" sz="1500" b="1" kern="1200" dirty="0">
                <a:solidFill>
                  <a:schemeClr val="tx1"/>
                </a:solidFill>
                <a:latin typeface="Calibri"/>
                <a:cs typeface="Arial" pitchFamily="34" charset="0"/>
              </a:rPr>
              <a:t> </a:t>
            </a:r>
            <a:r>
              <a:rPr lang="es-MX" sz="1500" b="1" kern="1200" dirty="0" err="1">
                <a:solidFill>
                  <a:schemeClr val="tx1"/>
                </a:solidFill>
                <a:latin typeface="Calibri"/>
                <a:cs typeface="Arial" pitchFamily="34" charset="0"/>
              </a:rPr>
              <a:t>v_resultado</a:t>
            </a:r>
            <a:r>
              <a:rPr lang="es-MX" sz="1500" b="1" kern="1200" dirty="0">
                <a:solidFill>
                  <a:schemeClr val="tx1"/>
                </a:solidFill>
                <a:latin typeface="Calibri"/>
                <a:cs typeface="Arial" pitchFamily="34" charset="0"/>
              </a:rPr>
              <a:t> , p_por_aum1=&gt;</a:t>
            </a:r>
            <a:r>
              <a:rPr lang="es-MX" sz="1500" b="1" kern="1200" dirty="0">
                <a:solidFill>
                  <a:schemeClr val="tx1"/>
                </a:solidFill>
                <a:latin typeface="Calibri"/>
                <a:ea typeface="+mn-ea"/>
                <a:cs typeface="Arial" pitchFamily="34" charset="0"/>
              </a:rPr>
              <a:t>25, p_por_aum2=&gt;15);</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DBMS_OUTPUT.PUT_LINE('Total de empleados actualizados: ' || </a:t>
            </a: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END;</a:t>
            </a:r>
          </a:p>
          <a:p>
            <a:pPr fontAlgn="base">
              <a:spcBef>
                <a:spcPct val="0"/>
              </a:spcBef>
              <a:spcAft>
                <a:spcPct val="0"/>
              </a:spcAft>
              <a:buClrTx/>
              <a:defRPr/>
            </a:pPr>
            <a:endParaRPr kumimoji="0" lang="en-US" sz="800"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p:txBody>
      </p:sp>
      <p:sp>
        <p:nvSpPr>
          <p:cNvPr id="8" name="Text Box 5">
            <a:extLst>
              <a:ext uri="{FF2B5EF4-FFF2-40B4-BE49-F238E27FC236}">
                <a16:creationId xmlns:a16="http://schemas.microsoft.com/office/drawing/2014/main" id="{833FC94E-790A-45DC-AC2E-72871FA25F57}"/>
              </a:ext>
            </a:extLst>
          </p:cNvPr>
          <p:cNvSpPr txBox="1">
            <a:spLocks noChangeArrowheads="1"/>
          </p:cNvSpPr>
          <p:nvPr/>
        </p:nvSpPr>
        <p:spPr bwMode="auto">
          <a:xfrm>
            <a:off x="725640" y="4917204"/>
            <a:ext cx="7848600" cy="17235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500" b="1" kern="1200" dirty="0">
                <a:solidFill>
                  <a:schemeClr val="tx1"/>
                </a:solidFill>
                <a:latin typeface="Calibri"/>
                <a:ea typeface="+mn-ea"/>
                <a:cs typeface="Arial" pitchFamily="34" charset="0"/>
              </a:rPr>
              <a:t>DECLARE</a:t>
            </a:r>
          </a:p>
          <a:p>
            <a:pPr fontAlgn="base">
              <a:spcBef>
                <a:spcPct val="0"/>
              </a:spcBef>
              <a:spcAft>
                <a:spcPct val="0"/>
              </a:spcAft>
              <a:buClrTx/>
              <a:defRPr/>
            </a:pP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 NUMBER(3);</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BEGIN</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SP_ACTUALIZA_SALARIO(25,p_filas_proc=&gt;v_resultado,p_por_aum2=&gt;15);</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    DBMS_OUTPUT.PUT_LINE('Total de empleados actualizados: ' || </a:t>
            </a:r>
            <a:r>
              <a:rPr lang="es-MX" sz="1500" b="1" kern="1200" dirty="0" err="1">
                <a:solidFill>
                  <a:schemeClr val="tx1"/>
                </a:solidFill>
                <a:latin typeface="Calibri"/>
                <a:ea typeface="+mn-ea"/>
                <a:cs typeface="Arial" pitchFamily="34" charset="0"/>
              </a:rPr>
              <a:t>v_resultado</a:t>
            </a:r>
            <a:r>
              <a:rPr lang="es-MX" sz="1500" b="1" kern="1200" dirty="0">
                <a:solidFill>
                  <a:schemeClr val="tx1"/>
                </a:solidFill>
                <a:latin typeface="Calibri"/>
                <a:ea typeface="+mn-ea"/>
                <a:cs typeface="Arial" pitchFamily="34" charset="0"/>
              </a:rPr>
              <a:t>);</a:t>
            </a:r>
          </a:p>
          <a:p>
            <a:pPr fontAlgn="base">
              <a:spcBef>
                <a:spcPct val="0"/>
              </a:spcBef>
              <a:spcAft>
                <a:spcPct val="0"/>
              </a:spcAft>
              <a:buClrTx/>
              <a:defRPr/>
            </a:pPr>
            <a:r>
              <a:rPr lang="es-MX" sz="1500" b="1" kern="1200" dirty="0">
                <a:solidFill>
                  <a:schemeClr val="tx1"/>
                </a:solidFill>
                <a:latin typeface="Calibri"/>
                <a:ea typeface="+mn-ea"/>
                <a:cs typeface="Arial" pitchFamily="34" charset="0"/>
              </a:rPr>
              <a:t>END;</a:t>
            </a:r>
          </a:p>
          <a:p>
            <a:pPr fontAlgn="base">
              <a:spcBef>
                <a:spcPct val="0"/>
              </a:spcBef>
              <a:spcAft>
                <a:spcPct val="0"/>
              </a:spcAft>
              <a:buClrTx/>
              <a:defRPr/>
            </a:pPr>
            <a:endParaRPr kumimoji="0" lang="en-US" sz="800" b="1" i="0" u="none" strike="noStrike" kern="1200" cap="none" spc="0" normalizeH="0" baseline="0" noProof="0" dirty="0">
              <a:ln>
                <a:noFill/>
              </a:ln>
              <a:solidFill>
                <a:schemeClr val="tx1"/>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2776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5E38062B-3A7A-4367-8B1B-02E8FD8FAECD}"/>
              </a:ext>
            </a:extLst>
          </p:cNvPr>
          <p:cNvSpPr>
            <a:spLocks noGrp="1"/>
          </p:cNvSpPr>
          <p:nvPr>
            <p:ph type="title"/>
          </p:nvPr>
        </p:nvSpPr>
        <p:spPr>
          <a:xfrm>
            <a:off x="3004575" y="3476150"/>
            <a:ext cx="5995800" cy="2130566"/>
          </a:xfrm>
        </p:spPr>
        <p:txBody>
          <a:bodyPr anchor="ctr" anchorCtr="0"/>
          <a:lstStyle/>
          <a:p>
            <a:r>
              <a:rPr lang="es-ES_tradnl" sz="4800" b="1" dirty="0"/>
              <a:t>Ejecución Simultánea de Procedimientos Almacenados</a:t>
            </a:r>
          </a:p>
        </p:txBody>
      </p:sp>
    </p:spTree>
    <p:extLst>
      <p:ext uri="{BB962C8B-B14F-4D97-AF65-F5344CB8AC3E}">
        <p14:creationId xmlns:p14="http://schemas.microsoft.com/office/powerpoint/2010/main" val="3572879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Ejecutar un Procedimiento desde otro Procedimiento</a:t>
            </a:r>
          </a:p>
        </p:txBody>
      </p:sp>
      <p:sp>
        <p:nvSpPr>
          <p:cNvPr id="4" name="Rectángulo redondeado 4">
            <a:extLst>
              <a:ext uri="{FF2B5EF4-FFF2-40B4-BE49-F238E27FC236}">
                <a16:creationId xmlns:a16="http://schemas.microsoft.com/office/drawing/2014/main" id="{2E2880E7-001E-4899-85C5-04F7116779EF}"/>
              </a:ext>
            </a:extLst>
          </p:cNvPr>
          <p:cNvSpPr/>
          <p:nvPr/>
        </p:nvSpPr>
        <p:spPr>
          <a:xfrm>
            <a:off x="3508096" y="1194362"/>
            <a:ext cx="2127808" cy="1893287"/>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Primero crear el Procedimiento que se desea ejecutar y después el que lo ejecuta</a:t>
            </a:r>
          </a:p>
        </p:txBody>
      </p:sp>
      <p:sp>
        <p:nvSpPr>
          <p:cNvPr id="5" name="Rectangle 3">
            <a:extLst>
              <a:ext uri="{FF2B5EF4-FFF2-40B4-BE49-F238E27FC236}">
                <a16:creationId xmlns:a16="http://schemas.microsoft.com/office/drawing/2014/main" id="{11913392-66BD-4521-AECD-05BF739DCD2B}"/>
              </a:ext>
            </a:extLst>
          </p:cNvPr>
          <p:cNvSpPr txBox="1">
            <a:spLocks noChangeArrowheads="1"/>
          </p:cNvSpPr>
          <p:nvPr/>
        </p:nvSpPr>
        <p:spPr bwMode="auto">
          <a:xfrm>
            <a:off x="611188" y="313494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Times New Roman" pitchFamily="18" charset="0"/>
              </a:rPr>
              <a:t>Ejemplo:</a:t>
            </a: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8AA224F6-4DBC-4B37-AE64-57BF5D9D3F7C}"/>
              </a:ext>
            </a:extLst>
          </p:cNvPr>
          <p:cNvSpPr txBox="1">
            <a:spLocks noChangeArrowheads="1"/>
          </p:cNvSpPr>
          <p:nvPr/>
        </p:nvSpPr>
        <p:spPr bwMode="auto">
          <a:xfrm>
            <a:off x="739496" y="3504038"/>
            <a:ext cx="7465214" cy="253915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300" b="1" kern="1200" dirty="0">
                <a:solidFill>
                  <a:srgbClr val="0000DE"/>
                </a:solidFill>
                <a:latin typeface="Calibri"/>
                <a:ea typeface="+mn-ea"/>
                <a:cs typeface="Arial" pitchFamily="34" charset="0"/>
              </a:rPr>
              <a:t>CREATE OR REPLACE PROCEDURE SP_GRABAR_BONO_TRAB</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a:t>
            </a:r>
            <a:r>
              <a:rPr lang="es-MX" sz="1300" b="1" kern="1200" dirty="0" err="1">
                <a:solidFill>
                  <a:srgbClr val="0000DE"/>
                </a:solidFill>
                <a:latin typeface="Calibri"/>
                <a:ea typeface="+mn-ea"/>
                <a:cs typeface="Arial" pitchFamily="34" charset="0"/>
              </a:rPr>
              <a:t>p_id_emp</a:t>
            </a:r>
            <a:r>
              <a:rPr lang="es-MX" sz="1300" b="1" kern="1200" dirty="0">
                <a:solidFill>
                  <a:srgbClr val="0000DE"/>
                </a:solidFill>
                <a:latin typeface="Calibri"/>
                <a:ea typeface="+mn-ea"/>
                <a:cs typeface="Arial" pitchFamily="34" charset="0"/>
              </a:rPr>
              <a:t> NUMBER,</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p_id_depto</a:t>
            </a:r>
            <a:r>
              <a:rPr lang="es-MX" sz="1300" b="1" kern="1200" dirty="0">
                <a:solidFill>
                  <a:srgbClr val="0000DE"/>
                </a:solidFill>
                <a:latin typeface="Calibri"/>
                <a:ea typeface="+mn-ea"/>
                <a:cs typeface="Arial" pitchFamily="34" charset="0"/>
              </a:rPr>
              <a:t> NUMBER,</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p_salario_actual</a:t>
            </a:r>
            <a:r>
              <a:rPr lang="es-MX" sz="1300" b="1" kern="1200" dirty="0">
                <a:solidFill>
                  <a:srgbClr val="0000DE"/>
                </a:solidFill>
                <a:latin typeface="Calibri"/>
                <a:ea typeface="+mn-ea"/>
                <a:cs typeface="Arial" pitchFamily="34" charset="0"/>
              </a:rPr>
              <a:t> NUMBER,</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p_annos_trab</a:t>
            </a:r>
            <a:r>
              <a:rPr lang="es-MX" sz="1300" b="1" kern="1200" dirty="0">
                <a:solidFill>
                  <a:srgbClr val="0000DE"/>
                </a:solidFill>
                <a:latin typeface="Calibri"/>
                <a:ea typeface="+mn-ea"/>
                <a:cs typeface="Arial" pitchFamily="34" charset="0"/>
              </a:rPr>
              <a:t> NUMBER,</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p_monto_bonif</a:t>
            </a:r>
            <a:r>
              <a:rPr lang="es-MX" sz="1300" b="1" kern="1200" dirty="0">
                <a:solidFill>
                  <a:srgbClr val="0000DE"/>
                </a:solidFill>
                <a:latin typeface="Calibri"/>
                <a:ea typeface="+mn-ea"/>
                <a:cs typeface="Arial" pitchFamily="34" charset="0"/>
              </a:rPr>
              <a:t> NUMBER) AS</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BEGIN</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INSERT INTO DETALLE_PAGO_BONATRAB</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VALUES(</a:t>
            </a:r>
            <a:r>
              <a:rPr lang="es-MX" sz="1300" b="1" kern="1200" dirty="0" err="1">
                <a:solidFill>
                  <a:srgbClr val="0000DE"/>
                </a:solidFill>
                <a:latin typeface="Calibri"/>
                <a:ea typeface="+mn-ea"/>
                <a:cs typeface="Arial" pitchFamily="34" charset="0"/>
              </a:rPr>
              <a:t>p_id_emp</a:t>
            </a: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p_id_depto</a:t>
            </a: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p_salario_actual</a:t>
            </a: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p_annos_trab</a:t>
            </a:r>
            <a:r>
              <a:rPr lang="es-MX" sz="1300" b="1" kern="1200" dirty="0">
                <a:solidFill>
                  <a:srgbClr val="0000DE"/>
                </a:solidFill>
                <a:latin typeface="Calibri"/>
                <a:ea typeface="+mn-ea"/>
                <a:cs typeface="Arial" pitchFamily="34" charset="0"/>
              </a:rPr>
              <a:t>, </a:t>
            </a:r>
            <a:r>
              <a:rPr lang="es-MX" sz="1300" b="1" kern="1200" dirty="0" err="1">
                <a:solidFill>
                  <a:srgbClr val="0000DE"/>
                </a:solidFill>
                <a:latin typeface="Calibri"/>
                <a:ea typeface="+mn-ea"/>
                <a:cs typeface="Arial" pitchFamily="34" charset="0"/>
              </a:rPr>
              <a:t>p_monto_bonif</a:t>
            </a:r>
            <a:r>
              <a:rPr lang="es-MX" sz="1300" b="1" kern="1200" dirty="0">
                <a:solidFill>
                  <a:srgbClr val="0000DE"/>
                </a:solidFill>
                <a:latin typeface="Calibri"/>
                <a:ea typeface="+mn-ea"/>
                <a:cs typeface="Arial" pitchFamily="34" charset="0"/>
              </a:rPr>
              <a:t>);</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  COMMIT;</a:t>
            </a:r>
          </a:p>
          <a:p>
            <a:pPr fontAlgn="base">
              <a:spcBef>
                <a:spcPct val="0"/>
              </a:spcBef>
              <a:spcAft>
                <a:spcPct val="0"/>
              </a:spcAft>
              <a:buClrTx/>
              <a:defRPr/>
            </a:pPr>
            <a:r>
              <a:rPr lang="es-MX" sz="1300" b="1" kern="1200" dirty="0">
                <a:solidFill>
                  <a:srgbClr val="0000DE"/>
                </a:solidFill>
                <a:latin typeface="Calibri"/>
                <a:ea typeface="+mn-ea"/>
                <a:cs typeface="Arial" pitchFamily="34" charset="0"/>
              </a:rPr>
              <a:t>END SP_GRABAR_BONO_TRAB;</a:t>
            </a:r>
          </a:p>
          <a:p>
            <a:pPr fontAlgn="base">
              <a:spcBef>
                <a:spcPct val="0"/>
              </a:spcBef>
              <a:spcAft>
                <a:spcPct val="0"/>
              </a:spcAft>
              <a:buClrTx/>
              <a:defRPr/>
            </a:pPr>
            <a:endParaRPr kumimoji="0" lang="en-US" sz="800" b="1" i="0" u="none" strike="noStrike" kern="1200" cap="none" spc="0" normalizeH="0" baseline="0" noProof="0" dirty="0">
              <a:ln>
                <a:noFill/>
              </a:ln>
              <a:solidFill>
                <a:srgbClr val="0000DE"/>
              </a:solidFill>
              <a:effectLst/>
              <a:uLnTx/>
              <a:uFillTx/>
              <a:latin typeface="Calibri"/>
              <a:ea typeface="+mn-ea"/>
              <a:cs typeface="Arial" panose="020B0604020202020204" pitchFamily="34" charset="0"/>
            </a:endParaRPr>
          </a:p>
        </p:txBody>
      </p:sp>
      <p:sp>
        <p:nvSpPr>
          <p:cNvPr id="7" name="CuadroTexto 6">
            <a:extLst>
              <a:ext uri="{FF2B5EF4-FFF2-40B4-BE49-F238E27FC236}">
                <a16:creationId xmlns:a16="http://schemas.microsoft.com/office/drawing/2014/main" id="{4B9B4EF6-D065-43A6-B053-D748C166B5F1}"/>
              </a:ext>
            </a:extLst>
          </p:cNvPr>
          <p:cNvSpPr txBox="1"/>
          <p:nvPr/>
        </p:nvSpPr>
        <p:spPr>
          <a:xfrm>
            <a:off x="326491" y="4782604"/>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183291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Ejecutar un Procedimiento desde otro Procedimiento</a:t>
            </a:r>
          </a:p>
        </p:txBody>
      </p:sp>
      <p:sp>
        <p:nvSpPr>
          <p:cNvPr id="6" name="Text Box 5">
            <a:extLst>
              <a:ext uri="{FF2B5EF4-FFF2-40B4-BE49-F238E27FC236}">
                <a16:creationId xmlns:a16="http://schemas.microsoft.com/office/drawing/2014/main" id="{8AA224F6-4DBC-4B37-AE64-57BF5D9D3F7C}"/>
              </a:ext>
            </a:extLst>
          </p:cNvPr>
          <p:cNvSpPr txBox="1">
            <a:spLocks noChangeArrowheads="1"/>
          </p:cNvSpPr>
          <p:nvPr/>
        </p:nvSpPr>
        <p:spPr bwMode="auto">
          <a:xfrm>
            <a:off x="739496" y="1107669"/>
            <a:ext cx="7821180" cy="500136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CREATE OR REPLACE PROCEDURE SP_CALCULA_BONO_TRAB AS</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CURSOR </a:t>
            </a:r>
            <a:r>
              <a:rPr lang="es-MX" sz="1300" b="1" kern="1200" dirty="0" err="1">
                <a:solidFill>
                  <a:sysClr val="windowText" lastClr="000000"/>
                </a:solidFill>
                <a:latin typeface="Calibri"/>
                <a:ea typeface="+mn-ea"/>
                <a:cs typeface="Arial" pitchFamily="34" charset="0"/>
              </a:rPr>
              <a:t>cur_deptos</a:t>
            </a:r>
            <a:r>
              <a:rPr lang="es-MX" sz="1300" b="1" kern="1200" dirty="0">
                <a:solidFill>
                  <a:sysClr val="windowText" lastClr="000000"/>
                </a:solidFill>
                <a:latin typeface="Calibri"/>
                <a:ea typeface="+mn-ea"/>
                <a:cs typeface="Arial" pitchFamily="34" charset="0"/>
              </a:rPr>
              <a:t> IS  </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SELECT DISTINCT </a:t>
            </a:r>
            <a:r>
              <a:rPr lang="es-MX" sz="1300" b="1" kern="1200" dirty="0" err="1">
                <a:solidFill>
                  <a:sysClr val="windowText" lastClr="000000"/>
                </a:solidFill>
                <a:latin typeface="Calibri"/>
                <a:ea typeface="+mn-ea"/>
                <a:cs typeface="Arial" pitchFamily="34" charset="0"/>
              </a:rPr>
              <a:t>department_id</a:t>
            </a:r>
            <a:endParaRPr lang="es-MX" sz="1300" b="1" kern="1200" dirty="0">
              <a:solidFill>
                <a:sysClr val="windowText" lastClr="000000"/>
              </a:solidFill>
              <a:latin typeface="Calibri"/>
              <a:ea typeface="+mn-ea"/>
              <a:cs typeface="Arial" pitchFamily="34" charset="0"/>
            </a:endParaRP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FROM empleados</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GROUP BY </a:t>
            </a:r>
            <a:r>
              <a:rPr lang="es-MX" sz="1300" b="1" kern="1200" dirty="0" err="1">
                <a:solidFill>
                  <a:sysClr val="windowText" lastClr="000000"/>
                </a:solidFill>
                <a:latin typeface="Calibri"/>
                <a:ea typeface="+mn-ea"/>
                <a:cs typeface="Arial" pitchFamily="34" charset="0"/>
              </a:rPr>
              <a:t>department_id</a:t>
            </a:r>
            <a:endParaRPr lang="es-MX" sz="1300" b="1" kern="1200" dirty="0">
              <a:solidFill>
                <a:sysClr val="windowText" lastClr="000000"/>
              </a:solidFill>
              <a:latin typeface="Calibri"/>
              <a:ea typeface="+mn-ea"/>
              <a:cs typeface="Arial" pitchFamily="34" charset="0"/>
            </a:endParaRP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ORDER BY </a:t>
            </a:r>
            <a:r>
              <a:rPr lang="es-MX" sz="1300" b="1" kern="1200" dirty="0" err="1">
                <a:solidFill>
                  <a:sysClr val="windowText" lastClr="000000"/>
                </a:solidFill>
                <a:latin typeface="Calibri"/>
                <a:ea typeface="+mn-ea"/>
                <a:cs typeface="Arial" pitchFamily="34" charset="0"/>
              </a:rPr>
              <a:t>department_id</a:t>
            </a:r>
            <a:r>
              <a:rPr lang="es-MX" sz="13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CURSOR </a:t>
            </a:r>
            <a:r>
              <a:rPr lang="es-MX" sz="1300" b="1" kern="1200" dirty="0" err="1">
                <a:solidFill>
                  <a:sysClr val="windowText" lastClr="000000"/>
                </a:solidFill>
                <a:latin typeface="Calibri"/>
                <a:ea typeface="+mn-ea"/>
                <a:cs typeface="Arial" pitchFamily="34" charset="0"/>
              </a:rPr>
              <a:t>cur_empleados</a:t>
            </a:r>
            <a:r>
              <a:rPr lang="es-MX" sz="1300" b="1" kern="1200" dirty="0">
                <a:solidFill>
                  <a:sysClr val="windowText" lastClr="000000"/>
                </a:solidFill>
                <a:latin typeface="Calibri"/>
                <a:ea typeface="+mn-ea"/>
                <a:cs typeface="Arial" pitchFamily="34" charset="0"/>
              </a:rPr>
              <a:t>(</a:t>
            </a:r>
            <a:r>
              <a:rPr lang="es-MX" sz="1300" b="1" kern="1200" dirty="0" err="1">
                <a:solidFill>
                  <a:sysClr val="windowText" lastClr="000000"/>
                </a:solidFill>
                <a:latin typeface="Calibri"/>
                <a:ea typeface="+mn-ea"/>
                <a:cs typeface="Arial" pitchFamily="34" charset="0"/>
              </a:rPr>
              <a:t>p_id_depto</a:t>
            </a:r>
            <a:r>
              <a:rPr lang="es-MX" sz="1300" b="1" kern="1200" dirty="0">
                <a:solidFill>
                  <a:sysClr val="windowText" lastClr="000000"/>
                </a:solidFill>
                <a:latin typeface="Calibri"/>
                <a:ea typeface="+mn-ea"/>
                <a:cs typeface="Arial" pitchFamily="34" charset="0"/>
              </a:rPr>
              <a:t> NUMBER) IS</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SELECT </a:t>
            </a:r>
            <a:r>
              <a:rPr lang="es-MX" sz="1300" b="1" kern="1200" dirty="0" err="1">
                <a:solidFill>
                  <a:sysClr val="windowText" lastClr="000000"/>
                </a:solidFill>
                <a:latin typeface="Calibri"/>
                <a:ea typeface="+mn-ea"/>
                <a:cs typeface="Arial" pitchFamily="34" charset="0"/>
              </a:rPr>
              <a:t>e.employee_id</a:t>
            </a:r>
            <a:r>
              <a:rPr lang="es-MX" sz="1300" b="1" kern="1200" dirty="0">
                <a:solidFill>
                  <a:sysClr val="windowText" lastClr="000000"/>
                </a:solidFill>
                <a:latin typeface="Calibri"/>
                <a:ea typeface="+mn-ea"/>
                <a:cs typeface="Arial" pitchFamily="34" charset="0"/>
              </a:rPr>
              <a:t> </a:t>
            </a:r>
            <a:r>
              <a:rPr lang="es-MX" sz="1300" b="1" kern="1200" dirty="0" err="1">
                <a:solidFill>
                  <a:sysClr val="windowText" lastClr="000000"/>
                </a:solidFill>
                <a:latin typeface="Calibri"/>
                <a:ea typeface="+mn-ea"/>
                <a:cs typeface="Arial" pitchFamily="34" charset="0"/>
              </a:rPr>
              <a:t>id_emp</a:t>
            </a:r>
            <a:r>
              <a:rPr lang="es-MX" sz="1300" b="1" kern="1200" dirty="0">
                <a:solidFill>
                  <a:sysClr val="windowText" lastClr="000000"/>
                </a:solidFill>
                <a:latin typeface="Calibri"/>
                <a:ea typeface="+mn-ea"/>
                <a:cs typeface="Arial" pitchFamily="34" charset="0"/>
              </a:rPr>
              <a:t>, </a:t>
            </a:r>
            <a:r>
              <a:rPr lang="es-MX" sz="1300" b="1" kern="1200" dirty="0" err="1">
                <a:solidFill>
                  <a:sysClr val="windowText" lastClr="000000"/>
                </a:solidFill>
                <a:latin typeface="Calibri"/>
                <a:ea typeface="+mn-ea"/>
                <a:cs typeface="Arial" pitchFamily="34" charset="0"/>
              </a:rPr>
              <a:t>e.salary</a:t>
            </a:r>
            <a:r>
              <a:rPr lang="es-MX" sz="1300" b="1" kern="1200" dirty="0">
                <a:solidFill>
                  <a:sysClr val="windowText" lastClr="000000"/>
                </a:solidFill>
                <a:latin typeface="Calibri"/>
                <a:ea typeface="+mn-ea"/>
                <a:cs typeface="Arial" pitchFamily="34" charset="0"/>
              </a:rPr>
              <a:t>, </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ROUND(MONTHS_BETWEEN(</a:t>
            </a:r>
            <a:r>
              <a:rPr lang="es-MX" sz="1300" b="1" kern="1200" dirty="0" err="1">
                <a:solidFill>
                  <a:sysClr val="windowText" lastClr="000000"/>
                </a:solidFill>
                <a:latin typeface="Calibri"/>
                <a:ea typeface="+mn-ea"/>
                <a:cs typeface="Arial" pitchFamily="34" charset="0"/>
              </a:rPr>
              <a:t>SYSDATE,e.hire_date</a:t>
            </a:r>
            <a:r>
              <a:rPr lang="es-MX" sz="1300" b="1" kern="1200" dirty="0">
                <a:solidFill>
                  <a:sysClr val="windowText" lastClr="000000"/>
                </a:solidFill>
                <a:latin typeface="Calibri"/>
                <a:ea typeface="+mn-ea"/>
                <a:cs typeface="Arial" pitchFamily="34" charset="0"/>
              </a:rPr>
              <a:t>)/12) </a:t>
            </a:r>
            <a:r>
              <a:rPr lang="es-MX" sz="1300" b="1" kern="1200" dirty="0" err="1">
                <a:solidFill>
                  <a:sysClr val="windowText" lastClr="000000"/>
                </a:solidFill>
                <a:latin typeface="Calibri"/>
                <a:ea typeface="+mn-ea"/>
                <a:cs typeface="Arial" pitchFamily="34" charset="0"/>
              </a:rPr>
              <a:t>annos_trab</a:t>
            </a:r>
            <a:endParaRPr lang="es-MX" sz="1300" b="1" kern="1200" dirty="0">
              <a:solidFill>
                <a:sysClr val="windowText" lastClr="000000"/>
              </a:solidFill>
              <a:latin typeface="Calibri"/>
              <a:ea typeface="+mn-ea"/>
              <a:cs typeface="Arial" pitchFamily="34" charset="0"/>
            </a:endParaRP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FROM </a:t>
            </a:r>
            <a:r>
              <a:rPr lang="es-MX" sz="1300" b="1" kern="1200" dirty="0" err="1">
                <a:solidFill>
                  <a:sysClr val="windowText" lastClr="000000"/>
                </a:solidFill>
                <a:latin typeface="Calibri"/>
                <a:ea typeface="+mn-ea"/>
                <a:cs typeface="Arial" pitchFamily="34" charset="0"/>
              </a:rPr>
              <a:t>employees</a:t>
            </a:r>
            <a:r>
              <a:rPr lang="es-MX" sz="1300" b="1" kern="1200" dirty="0">
                <a:solidFill>
                  <a:sysClr val="windowText" lastClr="000000"/>
                </a:solidFill>
                <a:latin typeface="Calibri"/>
                <a:ea typeface="+mn-ea"/>
                <a:cs typeface="Arial" pitchFamily="34" charset="0"/>
              </a:rPr>
              <a:t> e</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WHERE </a:t>
            </a:r>
            <a:r>
              <a:rPr lang="es-MX" sz="1300" b="1" kern="1200" dirty="0" err="1">
                <a:solidFill>
                  <a:sysClr val="windowText" lastClr="000000"/>
                </a:solidFill>
                <a:latin typeface="Calibri"/>
                <a:ea typeface="+mn-ea"/>
                <a:cs typeface="Arial" pitchFamily="34" charset="0"/>
              </a:rPr>
              <a:t>department_id</a:t>
            </a:r>
            <a:r>
              <a:rPr lang="es-MX" sz="1300" b="1" kern="1200" dirty="0">
                <a:solidFill>
                  <a:sysClr val="windowText" lastClr="000000"/>
                </a:solidFill>
                <a:latin typeface="Calibri"/>
                <a:ea typeface="+mn-ea"/>
                <a:cs typeface="Arial" pitchFamily="34" charset="0"/>
              </a:rPr>
              <a:t>=</a:t>
            </a:r>
            <a:r>
              <a:rPr lang="es-MX" sz="1300" b="1" kern="1200" dirty="0" err="1">
                <a:solidFill>
                  <a:sysClr val="windowText" lastClr="000000"/>
                </a:solidFill>
                <a:latin typeface="Calibri"/>
                <a:ea typeface="+mn-ea"/>
                <a:cs typeface="Arial" pitchFamily="34" charset="0"/>
              </a:rPr>
              <a:t>p_id_depto</a:t>
            </a:r>
            <a:endParaRPr lang="es-MX" sz="1300" b="1" kern="1200" dirty="0">
              <a:solidFill>
                <a:sysClr val="windowText" lastClr="000000"/>
              </a:solidFill>
              <a:latin typeface="Calibri"/>
              <a:ea typeface="+mn-ea"/>
              <a:cs typeface="Arial" pitchFamily="34" charset="0"/>
            </a:endParaRP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AND ROUND(MONTHS_BETWEEN(</a:t>
            </a:r>
            <a:r>
              <a:rPr lang="es-MX" sz="1300" b="1" kern="1200" dirty="0" err="1">
                <a:solidFill>
                  <a:sysClr val="windowText" lastClr="000000"/>
                </a:solidFill>
                <a:latin typeface="Calibri"/>
                <a:ea typeface="+mn-ea"/>
                <a:cs typeface="Arial" pitchFamily="34" charset="0"/>
              </a:rPr>
              <a:t>SYSDATE,e.hire_date</a:t>
            </a:r>
            <a:r>
              <a:rPr lang="es-MX" sz="1300" b="1" kern="1200" dirty="0">
                <a:solidFill>
                  <a:sysClr val="windowText" lastClr="000000"/>
                </a:solidFill>
                <a:latin typeface="Calibri"/>
                <a:ea typeface="+mn-ea"/>
                <a:cs typeface="Arial" pitchFamily="34" charset="0"/>
              </a:rPr>
              <a:t>)/12) &gt;=18</a:t>
            </a:r>
          </a:p>
          <a:p>
            <a:pPr fontAlgn="base">
              <a:spcBef>
                <a:spcPct val="0"/>
              </a:spcBef>
              <a:spcAft>
                <a:spcPct val="0"/>
              </a:spcAft>
              <a:buClrTx/>
              <a:defRPr/>
            </a:pPr>
            <a:r>
              <a:rPr lang="es-MX" sz="1300" b="1" kern="1200" dirty="0">
                <a:solidFill>
                  <a:sysClr val="windowText" lastClr="000000"/>
                </a:solidFill>
                <a:latin typeface="Calibri"/>
                <a:ea typeface="+mn-ea"/>
                <a:cs typeface="Arial" pitchFamily="34" charset="0"/>
              </a:rPr>
              <a:t>        ORDER BY </a:t>
            </a:r>
            <a:r>
              <a:rPr lang="es-MX" sz="1300" b="1" kern="1200" dirty="0" err="1">
                <a:solidFill>
                  <a:sysClr val="windowText" lastClr="000000"/>
                </a:solidFill>
                <a:latin typeface="Calibri"/>
                <a:ea typeface="+mn-ea"/>
                <a:cs typeface="Arial" pitchFamily="34" charset="0"/>
              </a:rPr>
              <a:t>e.employee_id</a:t>
            </a:r>
            <a:r>
              <a:rPr lang="es-MX" sz="1300" b="1" kern="1200" dirty="0">
                <a:solidFill>
                  <a:sysClr val="windowText" lastClr="000000"/>
                </a:solidFill>
                <a:latin typeface="Calibri"/>
                <a:ea typeface="+mn-ea"/>
                <a:cs typeface="Arial" pitchFamily="34" charset="0"/>
              </a:rPr>
              <a:t>;</a:t>
            </a:r>
          </a:p>
          <a:p>
            <a:pPr fontAlgn="base">
              <a:spcBef>
                <a:spcPct val="0"/>
              </a:spcBef>
              <a:spcAft>
                <a:spcPct val="0"/>
              </a:spcAft>
              <a:buClrTx/>
              <a:defRPr/>
            </a:pPr>
            <a:r>
              <a:rPr lang="es-MX" sz="1300" b="1" kern="1200" dirty="0" err="1">
                <a:solidFill>
                  <a:sysClr val="windowText" lastClr="000000"/>
                </a:solidFill>
                <a:latin typeface="Calibri"/>
                <a:ea typeface="+mn-ea"/>
                <a:cs typeface="Arial" pitchFamily="34" charset="0"/>
              </a:rPr>
              <a:t>v_bonif_annos</a:t>
            </a:r>
            <a:r>
              <a:rPr lang="es-MX" sz="1300" b="1" kern="1200" dirty="0">
                <a:solidFill>
                  <a:sysClr val="windowText" lastClr="000000"/>
                </a:solidFill>
                <a:latin typeface="Calibri"/>
                <a:ea typeface="+mn-ea"/>
                <a:cs typeface="Arial" pitchFamily="34" charset="0"/>
              </a:rPr>
              <a:t> NUMBER(8);</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BEGIN</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EXECUTE IMMEDIATE 'TRUNCATE TABLE DETALLE_PAGO_BONATRAB';</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FOR </a:t>
            </a:r>
            <a:r>
              <a:rPr lang="en-US" sz="1300" b="1" kern="1200" dirty="0" err="1">
                <a:solidFill>
                  <a:prstClr val="black"/>
                </a:solidFill>
                <a:latin typeface="Calibri"/>
                <a:ea typeface="+mn-ea"/>
                <a:cs typeface="Arial" panose="020B0604020202020204" pitchFamily="34" charset="0"/>
              </a:rPr>
              <a:t>reg_deptos</a:t>
            </a:r>
            <a:r>
              <a:rPr lang="en-US" sz="1300" b="1" kern="1200" dirty="0">
                <a:solidFill>
                  <a:prstClr val="black"/>
                </a:solidFill>
                <a:latin typeface="Calibri"/>
                <a:ea typeface="+mn-ea"/>
                <a:cs typeface="Arial" panose="020B0604020202020204" pitchFamily="34" charset="0"/>
              </a:rPr>
              <a:t> IN </a:t>
            </a:r>
            <a:r>
              <a:rPr lang="en-US" sz="1300" b="1" kern="1200" dirty="0" err="1">
                <a:solidFill>
                  <a:prstClr val="black"/>
                </a:solidFill>
                <a:latin typeface="Calibri"/>
                <a:ea typeface="+mn-ea"/>
                <a:cs typeface="Arial" panose="020B0604020202020204" pitchFamily="34" charset="0"/>
              </a:rPr>
              <a:t>cur_deptos</a:t>
            </a:r>
            <a:r>
              <a:rPr lang="en-US" sz="1300" b="1" kern="1200" dirty="0">
                <a:solidFill>
                  <a:prstClr val="black"/>
                </a:solidFill>
                <a:latin typeface="Calibri"/>
                <a:ea typeface="+mn-ea"/>
                <a:cs typeface="Arial" panose="020B0604020202020204" pitchFamily="34" charset="0"/>
              </a:rPr>
              <a:t>  LOOP -- Primer LOOP</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a:t>
            </a:r>
            <a:r>
              <a:rPr lang="es-MX" sz="1300" b="1" kern="1200" dirty="0" err="1">
                <a:solidFill>
                  <a:sysClr val="windowText" lastClr="000000"/>
                </a:solidFill>
                <a:latin typeface="Calibri"/>
                <a:cs typeface="Arial" pitchFamily="34" charset="0"/>
              </a:rPr>
              <a:t>v_bonif_annos</a:t>
            </a:r>
            <a:r>
              <a:rPr lang="es-MX" sz="1300" b="1" kern="1200" dirty="0">
                <a:solidFill>
                  <a:sysClr val="windowText" lastClr="000000"/>
                </a:solidFill>
                <a:latin typeface="Calibri"/>
                <a:cs typeface="Arial" pitchFamily="34" charset="0"/>
              </a:rPr>
              <a:t> </a:t>
            </a:r>
            <a:r>
              <a:rPr lang="en-US" sz="1300" b="1" kern="1200" dirty="0">
                <a:solidFill>
                  <a:prstClr val="black"/>
                </a:solidFill>
                <a:latin typeface="Calibri"/>
                <a:ea typeface="+mn-ea"/>
                <a:cs typeface="Arial" panose="020B0604020202020204" pitchFamily="34" charset="0"/>
              </a:rPr>
              <a:t>:=0;  </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FOR </a:t>
            </a:r>
            <a:r>
              <a:rPr lang="en-US" sz="1300" b="1" kern="1200" dirty="0" err="1">
                <a:solidFill>
                  <a:prstClr val="black"/>
                </a:solidFill>
                <a:latin typeface="Calibri"/>
                <a:ea typeface="+mn-ea"/>
                <a:cs typeface="Arial" panose="020B0604020202020204" pitchFamily="34" charset="0"/>
              </a:rPr>
              <a:t>reg_datos_emp</a:t>
            </a:r>
            <a:r>
              <a:rPr lang="en-US" sz="1300" b="1" kern="1200" dirty="0">
                <a:solidFill>
                  <a:prstClr val="black"/>
                </a:solidFill>
                <a:latin typeface="Calibri"/>
                <a:ea typeface="+mn-ea"/>
                <a:cs typeface="Arial" panose="020B0604020202020204" pitchFamily="34" charset="0"/>
              </a:rPr>
              <a:t> IN </a:t>
            </a:r>
            <a:r>
              <a:rPr lang="en-US" sz="1300" b="1" kern="1200" dirty="0" err="1">
                <a:solidFill>
                  <a:prstClr val="black"/>
                </a:solidFill>
                <a:latin typeface="Calibri"/>
                <a:ea typeface="+mn-ea"/>
                <a:cs typeface="Arial" panose="020B0604020202020204" pitchFamily="34" charset="0"/>
              </a:rPr>
              <a:t>cur_empleados</a:t>
            </a:r>
            <a:r>
              <a:rPr lang="en-US" sz="1300" b="1" kern="1200" dirty="0">
                <a:solidFill>
                  <a:prstClr val="black"/>
                </a:solidFill>
                <a:latin typeface="Calibri"/>
                <a:ea typeface="+mn-ea"/>
                <a:cs typeface="Arial" panose="020B0604020202020204" pitchFamily="34" charset="0"/>
              </a:rPr>
              <a:t>(</a:t>
            </a:r>
            <a:r>
              <a:rPr lang="en-US" sz="1300" b="1" kern="1200" dirty="0" err="1">
                <a:solidFill>
                  <a:prstClr val="black"/>
                </a:solidFill>
                <a:latin typeface="Calibri"/>
                <a:ea typeface="+mn-ea"/>
                <a:cs typeface="Arial" panose="020B0604020202020204" pitchFamily="34" charset="0"/>
              </a:rPr>
              <a:t>reg_deptos.department_id</a:t>
            </a:r>
            <a:r>
              <a:rPr lang="en-US" sz="1300" b="1" kern="1200" dirty="0">
                <a:solidFill>
                  <a:prstClr val="black"/>
                </a:solidFill>
                <a:latin typeface="Calibri"/>
                <a:ea typeface="+mn-ea"/>
                <a:cs typeface="Arial" panose="020B0604020202020204" pitchFamily="34" charset="0"/>
              </a:rPr>
              <a:t>)  LOOP -- Segundo LOOP</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SELECT ROUND(</a:t>
            </a:r>
            <a:r>
              <a:rPr lang="en-US" sz="1300" b="1" kern="1200" dirty="0" err="1">
                <a:solidFill>
                  <a:prstClr val="black"/>
                </a:solidFill>
                <a:latin typeface="Calibri"/>
                <a:ea typeface="+mn-ea"/>
                <a:cs typeface="Arial" panose="020B0604020202020204" pitchFamily="34" charset="0"/>
              </a:rPr>
              <a:t>reg_datos_emp.salary</a:t>
            </a:r>
            <a:r>
              <a:rPr lang="en-US" sz="1300" b="1" kern="1200" dirty="0">
                <a:solidFill>
                  <a:prstClr val="black"/>
                </a:solidFill>
                <a:latin typeface="Calibri"/>
                <a:ea typeface="+mn-ea"/>
                <a:cs typeface="Arial" panose="020B0604020202020204" pitchFamily="34" charset="0"/>
              </a:rPr>
              <a:t>*((</a:t>
            </a:r>
            <a:r>
              <a:rPr lang="en-US" sz="1300" b="1" kern="1200" dirty="0" err="1">
                <a:solidFill>
                  <a:prstClr val="black"/>
                </a:solidFill>
                <a:latin typeface="Calibri"/>
                <a:ea typeface="+mn-ea"/>
                <a:cs typeface="Arial" panose="020B0604020202020204" pitchFamily="34" charset="0"/>
              </a:rPr>
              <a:t>porc_bonif</a:t>
            </a:r>
            <a:r>
              <a:rPr lang="en-US" sz="1300" b="1" kern="1200" dirty="0">
                <a:solidFill>
                  <a:prstClr val="black"/>
                </a:solidFill>
                <a:latin typeface="Calibri"/>
                <a:ea typeface="+mn-ea"/>
                <a:cs typeface="Arial" panose="020B0604020202020204" pitchFamily="34" charset="0"/>
              </a:rPr>
              <a:t>/100)+1)) </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INTO </a:t>
            </a:r>
            <a:r>
              <a:rPr lang="en-US" sz="1300" b="1" kern="1200" dirty="0" err="1">
                <a:solidFill>
                  <a:prstClr val="black"/>
                </a:solidFill>
                <a:latin typeface="Calibri"/>
                <a:ea typeface="+mn-ea"/>
                <a:cs typeface="Arial" panose="020B0604020202020204" pitchFamily="34" charset="0"/>
              </a:rPr>
              <a:t>v_bonif_annos</a:t>
            </a:r>
            <a:endParaRPr lang="en-US" sz="1300" b="1" kern="1200" dirty="0">
              <a:solidFill>
                <a:prstClr val="black"/>
              </a:solidFill>
              <a:latin typeface="Calibri"/>
              <a:ea typeface="+mn-ea"/>
              <a:cs typeface="Arial" panose="020B0604020202020204" pitchFamily="34" charset="0"/>
            </a:endParaRP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FROM </a:t>
            </a:r>
            <a:r>
              <a:rPr lang="en-US" sz="1300" b="1" kern="1200" dirty="0" err="1">
                <a:solidFill>
                  <a:prstClr val="black"/>
                </a:solidFill>
                <a:latin typeface="Calibri"/>
                <a:ea typeface="+mn-ea"/>
                <a:cs typeface="Arial" panose="020B0604020202020204" pitchFamily="34" charset="0"/>
              </a:rPr>
              <a:t>tramo_bonif_annos_trab</a:t>
            </a:r>
            <a:endParaRPr lang="en-US" sz="1300" b="1" kern="1200" dirty="0">
              <a:solidFill>
                <a:prstClr val="black"/>
              </a:solidFill>
              <a:latin typeface="Calibri"/>
              <a:ea typeface="+mn-ea"/>
              <a:cs typeface="Arial" panose="020B0604020202020204" pitchFamily="34" charset="0"/>
            </a:endParaRP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WHERE </a:t>
            </a:r>
            <a:r>
              <a:rPr lang="en-US" sz="1300" b="1" kern="1200" dirty="0" err="1">
                <a:solidFill>
                  <a:prstClr val="black"/>
                </a:solidFill>
                <a:latin typeface="Calibri"/>
                <a:ea typeface="+mn-ea"/>
                <a:cs typeface="Arial" panose="020B0604020202020204" pitchFamily="34" charset="0"/>
              </a:rPr>
              <a:t>reg_datos_emp.annos_trab</a:t>
            </a:r>
            <a:r>
              <a:rPr lang="en-US" sz="1300" b="1" kern="1200" dirty="0">
                <a:solidFill>
                  <a:prstClr val="black"/>
                </a:solidFill>
                <a:latin typeface="Calibri"/>
                <a:ea typeface="+mn-ea"/>
                <a:cs typeface="Arial" panose="020B0604020202020204" pitchFamily="34" charset="0"/>
              </a:rPr>
              <a:t> BETWEEN </a:t>
            </a:r>
            <a:r>
              <a:rPr lang="en-US" sz="1300" b="1" kern="1200" dirty="0" err="1">
                <a:solidFill>
                  <a:prstClr val="black"/>
                </a:solidFill>
                <a:latin typeface="Calibri"/>
                <a:ea typeface="+mn-ea"/>
                <a:cs typeface="Arial" panose="020B0604020202020204" pitchFamily="34" charset="0"/>
              </a:rPr>
              <a:t>rango_ini</a:t>
            </a:r>
            <a:r>
              <a:rPr lang="en-US" sz="1300" b="1" kern="1200" dirty="0">
                <a:solidFill>
                  <a:prstClr val="black"/>
                </a:solidFill>
                <a:latin typeface="Calibri"/>
                <a:ea typeface="+mn-ea"/>
                <a:cs typeface="Arial" panose="020B0604020202020204" pitchFamily="34" charset="0"/>
              </a:rPr>
              <a:t> AND </a:t>
            </a:r>
            <a:r>
              <a:rPr lang="en-US" sz="1300" b="1" kern="1200" dirty="0" err="1">
                <a:solidFill>
                  <a:prstClr val="black"/>
                </a:solidFill>
                <a:latin typeface="Calibri"/>
                <a:ea typeface="+mn-ea"/>
                <a:cs typeface="Arial" panose="020B0604020202020204" pitchFamily="34" charset="0"/>
              </a:rPr>
              <a:t>rango_fin</a:t>
            </a:r>
            <a:r>
              <a:rPr lang="en-US" sz="1300" b="1" kern="1200" dirty="0">
                <a:solidFill>
                  <a:prstClr val="black"/>
                </a:solidFill>
                <a:latin typeface="Calibri"/>
                <a:ea typeface="+mn-ea"/>
                <a:cs typeface="Arial" panose="020B0604020202020204" pitchFamily="34" charset="0"/>
              </a:rPr>
              <a:t>;</a:t>
            </a:r>
          </a:p>
          <a:p>
            <a:pPr fontAlgn="base">
              <a:spcBef>
                <a:spcPct val="0"/>
              </a:spcBef>
              <a:spcAft>
                <a:spcPct val="0"/>
              </a:spcAft>
              <a:buClrTx/>
              <a:defRPr/>
            </a:pPr>
            <a:r>
              <a:rPr lang="es-MX" sz="1200" b="1" kern="1200" dirty="0">
                <a:solidFill>
                  <a:srgbClr val="C00000"/>
                </a:solidFill>
                <a:latin typeface="Calibri" panose="020F0502020204030204" pitchFamily="34" charset="0"/>
                <a:cs typeface="Calibri" panose="020F0502020204030204" pitchFamily="34" charset="0"/>
              </a:rPr>
              <a:t>-- El bloque continúa en la siguiente PPT</a:t>
            </a:r>
          </a:p>
        </p:txBody>
      </p:sp>
      <p:sp>
        <p:nvSpPr>
          <p:cNvPr id="7" name="CuadroTexto 6">
            <a:extLst>
              <a:ext uri="{FF2B5EF4-FFF2-40B4-BE49-F238E27FC236}">
                <a16:creationId xmlns:a16="http://schemas.microsoft.com/office/drawing/2014/main" id="{4B9B4EF6-D065-43A6-B053-D748C166B5F1}"/>
              </a:ext>
            </a:extLst>
          </p:cNvPr>
          <p:cNvSpPr txBox="1"/>
          <p:nvPr/>
        </p:nvSpPr>
        <p:spPr>
          <a:xfrm>
            <a:off x="326491" y="3663252"/>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49982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Ejecutar un Procedimiento desde otro Procedimiento</a:t>
            </a:r>
          </a:p>
        </p:txBody>
      </p:sp>
      <p:sp>
        <p:nvSpPr>
          <p:cNvPr id="6" name="Text Box 5">
            <a:extLst>
              <a:ext uri="{FF2B5EF4-FFF2-40B4-BE49-F238E27FC236}">
                <a16:creationId xmlns:a16="http://schemas.microsoft.com/office/drawing/2014/main" id="{8AA224F6-4DBC-4B37-AE64-57BF5D9D3F7C}"/>
              </a:ext>
            </a:extLst>
          </p:cNvPr>
          <p:cNvSpPr txBox="1">
            <a:spLocks noChangeArrowheads="1"/>
          </p:cNvSpPr>
          <p:nvPr/>
        </p:nvSpPr>
        <p:spPr bwMode="auto">
          <a:xfrm>
            <a:off x="739496" y="1359923"/>
            <a:ext cx="7821180" cy="133882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en-US" sz="1300" b="1" kern="1200" dirty="0">
                <a:solidFill>
                  <a:srgbClr val="0000DE"/>
                </a:solidFill>
                <a:latin typeface="Calibri"/>
                <a:ea typeface="+mn-ea"/>
                <a:cs typeface="Arial" panose="020B0604020202020204" pitchFamily="34" charset="0"/>
              </a:rPr>
              <a:t>SP_GRABAR_BONO_TRAB(reg_datos_emp.id_emp,reg_deptos.department_id,reg_datos_emp.salary,reg_datos_emp.annos_trab,v_bonif_annos)</a:t>
            </a:r>
            <a:r>
              <a:rPr lang="en-US" sz="1300" b="1" kern="1200" dirty="0">
                <a:solidFill>
                  <a:prstClr val="black"/>
                </a:solidFill>
                <a:latin typeface="Calibri"/>
                <a:ea typeface="+mn-ea"/>
                <a:cs typeface="Arial" panose="020B0604020202020204" pitchFamily="34" charset="0"/>
              </a:rPr>
              <a:t>;</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END LOOP; </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    END LOOP;</a:t>
            </a:r>
          </a:p>
          <a:p>
            <a:pPr fontAlgn="base">
              <a:spcBef>
                <a:spcPct val="0"/>
              </a:spcBef>
              <a:spcAft>
                <a:spcPct val="0"/>
              </a:spcAft>
              <a:buClrTx/>
              <a:defRPr/>
            </a:pPr>
            <a:r>
              <a:rPr lang="en-US" sz="1300" b="1" kern="1200" dirty="0">
                <a:solidFill>
                  <a:prstClr val="black"/>
                </a:solidFill>
                <a:latin typeface="Calibri"/>
                <a:ea typeface="+mn-ea"/>
                <a:cs typeface="Arial" panose="020B0604020202020204" pitchFamily="34" charset="0"/>
              </a:rPr>
              <a:t>END; </a:t>
            </a:r>
          </a:p>
          <a:p>
            <a:pPr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CuadroTexto 6">
            <a:extLst>
              <a:ext uri="{FF2B5EF4-FFF2-40B4-BE49-F238E27FC236}">
                <a16:creationId xmlns:a16="http://schemas.microsoft.com/office/drawing/2014/main" id="{4B9B4EF6-D065-43A6-B053-D748C166B5F1}"/>
              </a:ext>
            </a:extLst>
          </p:cNvPr>
          <p:cNvSpPr txBox="1"/>
          <p:nvPr/>
        </p:nvSpPr>
        <p:spPr>
          <a:xfrm>
            <a:off x="326491" y="3016856"/>
            <a:ext cx="914400" cy="914400"/>
          </a:xfrm>
          <a:prstGeom prst="rect">
            <a:avLst/>
          </a:prstGeom>
          <a:noFill/>
          <a:ln>
            <a:noFill/>
          </a:ln>
        </p:spPr>
        <p:txBody>
          <a:bodyPr spcFirstLastPara="1" wrap="none" lIns="91425" tIns="45700" rIns="91425" bIns="45700" rtlCol="0" anchor="t" anchorCtr="0">
            <a:noAutofit/>
          </a:bodyPr>
          <a:lstStyle/>
          <a:p>
            <a:r>
              <a:rPr lang="es-CL" sz="2400" b="1" dirty="0">
                <a:solidFill>
                  <a:srgbClr val="C00000"/>
                </a:solidFill>
                <a:latin typeface="Calibri" panose="020F0502020204030204" pitchFamily="34" charset="0"/>
                <a:cs typeface="Calibri" panose="020F0502020204030204" pitchFamily="34" charset="0"/>
              </a:rPr>
              <a:t>3</a:t>
            </a:r>
          </a:p>
        </p:txBody>
      </p:sp>
      <p:sp>
        <p:nvSpPr>
          <p:cNvPr id="5" name="Text Box 5">
            <a:extLst>
              <a:ext uri="{FF2B5EF4-FFF2-40B4-BE49-F238E27FC236}">
                <a16:creationId xmlns:a16="http://schemas.microsoft.com/office/drawing/2014/main" id="{AE25CE8C-F598-41B0-8684-0B0505E468E2}"/>
              </a:ext>
            </a:extLst>
          </p:cNvPr>
          <p:cNvSpPr txBox="1">
            <a:spLocks noChangeArrowheads="1"/>
          </p:cNvSpPr>
          <p:nvPr/>
        </p:nvSpPr>
        <p:spPr bwMode="auto">
          <a:xfrm>
            <a:off x="781535" y="2931223"/>
            <a:ext cx="7821180" cy="5386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fontAlgn="base">
              <a:spcBef>
                <a:spcPct val="0"/>
              </a:spcBef>
              <a:spcAft>
                <a:spcPct val="0"/>
              </a:spcAft>
              <a:buClrTx/>
              <a:defRPr/>
            </a:pPr>
            <a:r>
              <a:rPr lang="pt-BR" sz="1300" b="1" kern="1200" dirty="0">
                <a:solidFill>
                  <a:prstClr val="black"/>
                </a:solidFill>
                <a:latin typeface="Calibri"/>
                <a:ea typeface="+mn-ea"/>
                <a:cs typeface="Arial" panose="020B0604020202020204" pitchFamily="34" charset="0"/>
              </a:rPr>
              <a:t>EXEC SP_CALCULA_BONO_TRAB;</a:t>
            </a:r>
          </a:p>
          <a:p>
            <a:pPr fontAlgn="base">
              <a:spcBef>
                <a:spcPct val="0"/>
              </a:spcBef>
              <a:spcAft>
                <a:spcPct val="0"/>
              </a:spcAft>
              <a:buClrTx/>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3" name="Imagen 2" descr="Tabla&#10;&#10;Descripción generada automáticamente">
            <a:extLst>
              <a:ext uri="{FF2B5EF4-FFF2-40B4-BE49-F238E27FC236}">
                <a16:creationId xmlns:a16="http://schemas.microsoft.com/office/drawing/2014/main" id="{7ED5095D-1A01-4BA4-9D24-33B46791EC81}"/>
              </a:ext>
            </a:extLst>
          </p:cNvPr>
          <p:cNvPicPr>
            <a:picLocks noChangeAspect="1"/>
          </p:cNvPicPr>
          <p:nvPr/>
        </p:nvPicPr>
        <p:blipFill>
          <a:blip r:embed="rId3"/>
          <a:stretch>
            <a:fillRect/>
          </a:stretch>
        </p:blipFill>
        <p:spPr>
          <a:xfrm>
            <a:off x="2182601" y="3771018"/>
            <a:ext cx="5019048" cy="2371429"/>
          </a:xfrm>
          <a:prstGeom prst="rect">
            <a:avLst/>
          </a:prstGeom>
        </p:spPr>
      </p:pic>
    </p:spTree>
    <p:extLst>
      <p:ext uri="{BB962C8B-B14F-4D97-AF65-F5344CB8AC3E}">
        <p14:creationId xmlns:p14="http://schemas.microsoft.com/office/powerpoint/2010/main" val="2029603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Excepciones Manejadas en los Procedimientos</a:t>
            </a:r>
          </a:p>
        </p:txBody>
      </p:sp>
      <p:pic>
        <p:nvPicPr>
          <p:cNvPr id="2" name="Imagen 1">
            <a:extLst>
              <a:ext uri="{FF2B5EF4-FFF2-40B4-BE49-F238E27FC236}">
                <a16:creationId xmlns:a16="http://schemas.microsoft.com/office/drawing/2014/main" id="{979D8CDD-EC7C-459E-A573-9CB4FAEFFBB3}"/>
              </a:ext>
            </a:extLst>
          </p:cNvPr>
          <p:cNvPicPr>
            <a:picLocks noChangeAspect="1"/>
          </p:cNvPicPr>
          <p:nvPr/>
        </p:nvPicPr>
        <p:blipFill>
          <a:blip r:embed="rId3"/>
          <a:stretch>
            <a:fillRect/>
          </a:stretch>
        </p:blipFill>
        <p:spPr>
          <a:xfrm>
            <a:off x="174515" y="1706399"/>
            <a:ext cx="8952630" cy="4032249"/>
          </a:xfrm>
          <a:prstGeom prst="rect">
            <a:avLst/>
          </a:prstGeom>
        </p:spPr>
      </p:pic>
    </p:spTree>
    <p:extLst>
      <p:ext uri="{BB962C8B-B14F-4D97-AF65-F5344CB8AC3E}">
        <p14:creationId xmlns:p14="http://schemas.microsoft.com/office/powerpoint/2010/main" val="4213328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Subprogramas PL/SQL</a:t>
            </a:r>
            <a:endParaRPr sz="4800" b="1" dirty="0"/>
          </a:p>
        </p:txBody>
      </p:sp>
      <p:pic>
        <p:nvPicPr>
          <p:cNvPr id="2" name="Imagen 1">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23247" y="5946273"/>
            <a:ext cx="8877127" cy="6080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s-CL" sz="2800" b="1" dirty="0">
                <a:solidFill>
                  <a:prstClr val="white"/>
                </a:solidFill>
                <a:latin typeface="Calibri"/>
              </a:rPr>
              <a:t>Excepciones Manejadas en los Procedimientos</a:t>
            </a:r>
          </a:p>
        </p:txBody>
      </p:sp>
      <p:pic>
        <p:nvPicPr>
          <p:cNvPr id="3" name="Imagen 2">
            <a:extLst>
              <a:ext uri="{FF2B5EF4-FFF2-40B4-BE49-F238E27FC236}">
                <a16:creationId xmlns:a16="http://schemas.microsoft.com/office/drawing/2014/main" id="{4F06CBC3-3CAD-4E65-970C-BBAF1DDF2961}"/>
              </a:ext>
            </a:extLst>
          </p:cNvPr>
          <p:cNvPicPr>
            <a:picLocks noChangeAspect="1"/>
          </p:cNvPicPr>
          <p:nvPr/>
        </p:nvPicPr>
        <p:blipFill>
          <a:blip r:embed="rId3"/>
          <a:stretch>
            <a:fillRect/>
          </a:stretch>
        </p:blipFill>
        <p:spPr>
          <a:xfrm>
            <a:off x="183441" y="1627475"/>
            <a:ext cx="8924315" cy="3819167"/>
          </a:xfrm>
          <a:prstGeom prst="rect">
            <a:avLst/>
          </a:prstGeom>
        </p:spPr>
      </p:pic>
    </p:spTree>
    <p:extLst>
      <p:ext uri="{BB962C8B-B14F-4D97-AF65-F5344CB8AC3E}">
        <p14:creationId xmlns:p14="http://schemas.microsoft.com/office/powerpoint/2010/main" val="1793313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41</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474910"/>
            <a:ext cx="8023225" cy="4486275"/>
          </a:xfrm>
        </p:spPr>
        <p:txBody>
          <a:bodyPr>
            <a:noAutofit/>
          </a:bodyPr>
          <a:lstStyle/>
          <a:p>
            <a:pPr marL="393700" indent="-342900" algn="just">
              <a:buFont typeface="Arial" panose="020B0604020202020204" pitchFamily="34" charset="0"/>
              <a:buChar char="•"/>
            </a:pPr>
            <a:r>
              <a:rPr lang="es-MX" sz="2200" dirty="0"/>
              <a:t>Se describieron las características y beneficios de los Subprogramas PL/SQL</a:t>
            </a:r>
          </a:p>
          <a:p>
            <a:pPr marL="393700" indent="-342900" algn="just">
              <a:buFont typeface="Arial" panose="020B0604020202020204" pitchFamily="34" charset="0"/>
              <a:buChar char="•"/>
            </a:pPr>
            <a:r>
              <a:rPr lang="es-MX" sz="2200" dirty="0"/>
              <a:t>Se explicó los conceptos de Dependencias y Privilegios al trabajar con Subprogramas.</a:t>
            </a:r>
          </a:p>
          <a:p>
            <a:pPr marL="393700" indent="-342900" algn="just">
              <a:buFont typeface="Arial" panose="020B0604020202020204" pitchFamily="34" charset="0"/>
              <a:buChar char="•"/>
            </a:pPr>
            <a:r>
              <a:rPr lang="es-MX" sz="2200" dirty="0"/>
              <a:t>Se explicaron las características de un Procedimiento PL/SQL.</a:t>
            </a:r>
          </a:p>
          <a:p>
            <a:pPr marL="393700" indent="-342900" algn="just">
              <a:buFont typeface="Arial" panose="020B0604020202020204" pitchFamily="34" charset="0"/>
              <a:buChar char="•"/>
            </a:pPr>
            <a:r>
              <a:rPr lang="es-MX" sz="2200" dirty="0"/>
              <a:t>Se explicó cómo crear y usar un Procedimiento PL/SQL Simple.</a:t>
            </a:r>
          </a:p>
          <a:p>
            <a:pPr marL="393700" indent="-342900" algn="just">
              <a:buFont typeface="Arial" panose="020B0604020202020204" pitchFamily="34" charset="0"/>
              <a:buChar char="•"/>
            </a:pPr>
            <a:r>
              <a:rPr lang="es-MX" sz="2200" dirty="0"/>
              <a:t>Se explicó cómo usar parámetros en Procedimientos PL/SQL.</a:t>
            </a:r>
          </a:p>
          <a:p>
            <a:pPr marL="393700" indent="-342900" algn="just">
              <a:buFont typeface="Arial" panose="020B0604020202020204" pitchFamily="34" charset="0"/>
              <a:buChar char="•"/>
            </a:pPr>
            <a:r>
              <a:rPr lang="es-MX" sz="2200" dirty="0"/>
              <a:t>Se explicó cómo crear y usar Procedimientos PL/SQL con parámetros.</a:t>
            </a:r>
          </a:p>
          <a:p>
            <a:pPr marL="393700" indent="-342900" algn="just">
              <a:buFont typeface="Arial" panose="020B0604020202020204" pitchFamily="34" charset="0"/>
              <a:buChar char="•"/>
            </a:pPr>
            <a:r>
              <a:rPr lang="es-MX" sz="2200" dirty="0"/>
              <a:t>Se explicó cómo trabajar simultáneamente con más de un Procedimiento PL/SQL.</a:t>
            </a:r>
          </a:p>
          <a:p>
            <a:pPr marL="393700" indent="-342900" algn="just">
              <a:buFont typeface="Arial" panose="020B0604020202020204" pitchFamily="34" charset="0"/>
              <a:buChar char="•"/>
            </a:pPr>
            <a:r>
              <a:rPr lang="es-MX" sz="2200" dirty="0"/>
              <a:t>Se explicó cómo se manejan las excepciones al trabajar con más de un Procedimiento PL/SQL simultáneamente.</a:t>
            </a:r>
          </a:p>
        </p:txBody>
      </p:sp>
    </p:spTree>
    <p:extLst>
      <p:ext uri="{BB962C8B-B14F-4D97-AF65-F5344CB8AC3E}">
        <p14:creationId xmlns:p14="http://schemas.microsoft.com/office/powerpoint/2010/main" val="54067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0763" y="226373"/>
            <a:ext cx="4881923" cy="813000"/>
          </a:xfrm>
        </p:spPr>
        <p:txBody>
          <a:bodyPr/>
          <a:lstStyle/>
          <a:p>
            <a:pPr lvl="0" defTabSz="457200">
              <a:defRPr/>
            </a:pPr>
            <a:r>
              <a:rPr lang="es-CL" sz="2800" b="1" dirty="0">
                <a:solidFill>
                  <a:prstClr val="white"/>
                </a:solidFill>
                <a:latin typeface="Calibri"/>
              </a:rPr>
              <a:t>Subprograma PL/SQL</a:t>
            </a:r>
          </a:p>
        </p:txBody>
      </p:sp>
      <p:pic>
        <p:nvPicPr>
          <p:cNvPr id="4" name="Imagen 3">
            <a:extLst>
              <a:ext uri="{FF2B5EF4-FFF2-40B4-BE49-F238E27FC236}">
                <a16:creationId xmlns:a16="http://schemas.microsoft.com/office/drawing/2014/main" id="{37A1F392-F194-4F2F-8C0E-92015E79B6B8}"/>
              </a:ext>
            </a:extLst>
          </p:cNvPr>
          <p:cNvPicPr>
            <a:picLocks noChangeAspect="1"/>
          </p:cNvPicPr>
          <p:nvPr/>
        </p:nvPicPr>
        <p:blipFill>
          <a:blip r:embed="rId3"/>
          <a:stretch>
            <a:fillRect/>
          </a:stretch>
        </p:blipFill>
        <p:spPr>
          <a:xfrm>
            <a:off x="672736" y="1133372"/>
            <a:ext cx="7798527" cy="5608253"/>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Estructura de un Subprograma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339026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MX"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MX" sz="8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10" name="Rectángulo redondeado 4">
            <a:extLst>
              <a:ext uri="{FF2B5EF4-FFF2-40B4-BE49-F238E27FC236}">
                <a16:creationId xmlns:a16="http://schemas.microsoft.com/office/drawing/2014/main" id="{BEB92A1A-127E-4F38-9B86-4A37EAE2B156}"/>
              </a:ext>
            </a:extLst>
          </p:cNvPr>
          <p:cNvSpPr/>
          <p:nvPr/>
        </p:nvSpPr>
        <p:spPr>
          <a:xfrm>
            <a:off x="2384861" y="1203492"/>
            <a:ext cx="208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En la sección de Declaración se definen variables, constantes, cursores y excepciones</a:t>
            </a:r>
          </a:p>
        </p:txBody>
      </p:sp>
      <p:sp>
        <p:nvSpPr>
          <p:cNvPr id="11" name="Rectángulo redondeado 4">
            <a:extLst>
              <a:ext uri="{FF2B5EF4-FFF2-40B4-BE49-F238E27FC236}">
                <a16:creationId xmlns:a16="http://schemas.microsoft.com/office/drawing/2014/main" id="{D550A2FF-AAE3-49C3-A5C0-6C589525384C}"/>
              </a:ext>
            </a:extLst>
          </p:cNvPr>
          <p:cNvSpPr/>
          <p:nvPr/>
        </p:nvSpPr>
        <p:spPr>
          <a:xfrm>
            <a:off x="4636130" y="1203492"/>
            <a:ext cx="208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sección de Ejecución contiene la lógica del negocio (sentencias SQL y PL/SQL)</a:t>
            </a:r>
          </a:p>
        </p:txBody>
      </p:sp>
      <p:sp>
        <p:nvSpPr>
          <p:cNvPr id="12" name="Rectángulo redondeado 4">
            <a:extLst>
              <a:ext uri="{FF2B5EF4-FFF2-40B4-BE49-F238E27FC236}">
                <a16:creationId xmlns:a16="http://schemas.microsoft.com/office/drawing/2014/main" id="{11FC3253-6D2C-4F01-9D21-0D9F9C386743}"/>
              </a:ext>
            </a:extLst>
          </p:cNvPr>
          <p:cNvSpPr/>
          <p:nvPr/>
        </p:nvSpPr>
        <p:spPr>
          <a:xfrm>
            <a:off x="6882162" y="1203492"/>
            <a:ext cx="2088000" cy="1944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La sección de Excepción que permite controlar los errores que ocurran durante el proceso</a:t>
            </a:r>
          </a:p>
        </p:txBody>
      </p:sp>
      <p:sp>
        <p:nvSpPr>
          <p:cNvPr id="13" name="Rectángulo redondeado 4">
            <a:extLst>
              <a:ext uri="{FF2B5EF4-FFF2-40B4-BE49-F238E27FC236}">
                <a16:creationId xmlns:a16="http://schemas.microsoft.com/office/drawing/2014/main" id="{2ADD37A9-8DDA-479B-BD2A-B332CED555C0}"/>
              </a:ext>
            </a:extLst>
          </p:cNvPr>
          <p:cNvSpPr/>
          <p:nvPr/>
        </p:nvSpPr>
        <p:spPr>
          <a:xfrm>
            <a:off x="153888" y="1203492"/>
            <a:ext cx="2088000" cy="1944000"/>
          </a:xfrm>
          <a:prstGeom prst="roundRect">
            <a:avLst/>
          </a:prstGeom>
          <a:solidFill>
            <a:srgbClr val="17375E"/>
          </a:solidFill>
          <a:ln>
            <a:solidFill>
              <a:schemeClr val="tx1"/>
            </a:solid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defRPr/>
            </a:pPr>
            <a:r>
              <a:rPr lang="es-CL" sz="1600" b="1" dirty="0">
                <a:solidFill>
                  <a:srgbClr val="FFFFFF"/>
                </a:solidFill>
                <a:latin typeface="Arial" panose="020B0604020202020204" pitchFamily="34" charset="0"/>
                <a:cs typeface="Arial" panose="020B0604020202020204" pitchFamily="34" charset="0"/>
              </a:rPr>
              <a:t>Consta de tres secciones: Declaración o Declarativa, Ejecución y de Excepciones</a:t>
            </a:r>
            <a:endParaRPr lang="es-MX" sz="1600" b="1" dirty="0">
              <a:solidFill>
                <a:schemeClr val="bg1"/>
              </a:solidFill>
              <a:latin typeface="Arial" panose="020B0604020202020204" pitchFamily="34" charset="0"/>
              <a:cs typeface="Arial" panose="020B0604020202020204" pitchFamily="34" charset="0"/>
            </a:endParaRPr>
          </a:p>
        </p:txBody>
      </p:sp>
      <p:sp>
        <p:nvSpPr>
          <p:cNvPr id="14" name="Text Box 5">
            <a:extLst>
              <a:ext uri="{FF2B5EF4-FFF2-40B4-BE49-F238E27FC236}">
                <a16:creationId xmlns:a16="http://schemas.microsoft.com/office/drawing/2014/main" id="{E6995C93-3844-42F1-9F0C-8FCCB8130095}"/>
              </a:ext>
            </a:extLst>
          </p:cNvPr>
          <p:cNvSpPr txBox="1">
            <a:spLocks noChangeArrowheads="1"/>
          </p:cNvSpPr>
          <p:nvPr/>
        </p:nvSpPr>
        <p:spPr bwMode="auto">
          <a:xfrm>
            <a:off x="1142623" y="3728060"/>
            <a:ext cx="7077527" cy="295465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lIns="108000" tIns="0" rIns="0" bIns="0">
            <a:spAutoFit/>
          </a:bodyPr>
          <a:lstStyle/>
          <a:p>
            <a:pPr algn="l"/>
            <a:endParaRPr lang="es-MX" sz="800" b="1" dirty="0">
              <a:latin typeface="Arial Black" pitchFamily="34" charset="0"/>
            </a:endParaRPr>
          </a:p>
          <a:p>
            <a:pPr algn="l"/>
            <a:r>
              <a:rPr lang="en-US" sz="1600" b="1" dirty="0">
                <a:solidFill>
                  <a:srgbClr val="000000"/>
                </a:solidFill>
                <a:latin typeface="Calibri" panose="020F0502020204030204" pitchFamily="34" charset="0"/>
                <a:cs typeface="Calibri" panose="020F0502020204030204" pitchFamily="34" charset="0"/>
              </a:rPr>
              <a:t>CREATE [OR REPLACE] </a:t>
            </a:r>
            <a:r>
              <a:rPr lang="en-US" sz="1600" b="1" i="1" dirty="0" err="1">
                <a:solidFill>
                  <a:srgbClr val="000000"/>
                </a:solidFill>
                <a:latin typeface="Calibri" panose="020F0502020204030204" pitchFamily="34" charset="0"/>
                <a:cs typeface="Calibri" panose="020F0502020204030204" pitchFamily="34" charset="0"/>
              </a:rPr>
              <a:t>tipo_subprograma</a:t>
            </a:r>
            <a:r>
              <a:rPr lang="en-US" sz="1600" b="1" dirty="0">
                <a:solidFill>
                  <a:srgbClr val="000000"/>
                </a:solidFill>
                <a:latin typeface="Calibri" panose="020F0502020204030204" pitchFamily="34" charset="0"/>
                <a:cs typeface="Calibri" panose="020F0502020204030204" pitchFamily="34" charset="0"/>
              </a:rPr>
              <a:t> </a:t>
            </a:r>
            <a:r>
              <a:rPr lang="es-CL" sz="1600" b="1" i="1" dirty="0">
                <a:solidFill>
                  <a:srgbClr val="000000"/>
                </a:solidFill>
                <a:latin typeface="Calibri" panose="020F0502020204030204" pitchFamily="34" charset="0"/>
                <a:cs typeface="Calibri" panose="020F0502020204030204" pitchFamily="34" charset="0"/>
              </a:rPr>
              <a:t>nombre_subprograma</a:t>
            </a:r>
          </a:p>
          <a:p>
            <a:pPr algn="l"/>
            <a:r>
              <a:rPr lang="en-US" sz="1600" b="1" dirty="0">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parámetro1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modo</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tipo_dato1,</a:t>
            </a:r>
          </a:p>
          <a:p>
            <a:pPr algn="l"/>
            <a:r>
              <a:rPr lang="en-US" sz="1600" b="1" i="1" dirty="0">
                <a:solidFill>
                  <a:srgbClr val="000000"/>
                </a:solidFill>
                <a:latin typeface="Calibri" panose="020F0502020204030204" pitchFamily="34" charset="0"/>
                <a:cs typeface="Calibri" panose="020F0502020204030204" pitchFamily="34" charset="0"/>
              </a:rPr>
              <a:t>   parámetro2 </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modo</a:t>
            </a:r>
            <a:r>
              <a:rPr lang="en-US" sz="1600" b="1" dirty="0">
                <a:solidFill>
                  <a:srgbClr val="000000"/>
                </a:solidFill>
                <a:latin typeface="Calibri" panose="020F0502020204030204" pitchFamily="34" charset="0"/>
                <a:cs typeface="Calibri" panose="020F0502020204030204" pitchFamily="34" charset="0"/>
              </a:rPr>
              <a:t>]</a:t>
            </a:r>
            <a:r>
              <a:rPr lang="en-US" sz="1600" b="1" i="1" dirty="0">
                <a:solidFill>
                  <a:srgbClr val="000000"/>
                </a:solidFill>
                <a:latin typeface="Calibri" panose="020F0502020204030204" pitchFamily="34" charset="0"/>
                <a:cs typeface="Calibri" panose="020F0502020204030204" pitchFamily="34" charset="0"/>
              </a:rPr>
              <a:t> tipo_dato2, ...</a:t>
            </a:r>
            <a:r>
              <a:rPr lang="en-US" sz="1600" b="1" dirty="0">
                <a:solidFill>
                  <a:srgbClr val="000000"/>
                </a:solidFill>
                <a:latin typeface="Calibri" panose="020F0502020204030204" pitchFamily="34" charset="0"/>
                <a:cs typeface="Calibri" panose="020F0502020204030204" pitchFamily="34" charset="0"/>
              </a:rPr>
              <a:t>)]</a:t>
            </a:r>
          </a:p>
          <a:p>
            <a:pPr algn="l"/>
            <a:endParaRPr lang="en-US" sz="800" b="1" i="1" dirty="0">
              <a:solidFill>
                <a:srgbClr val="000000"/>
              </a:solidFill>
              <a:latin typeface="Calibri" panose="020F0502020204030204" pitchFamily="34" charset="0"/>
              <a:cs typeface="Calibri" panose="020F0502020204030204" pitchFamily="34" charset="0"/>
            </a:endParaRPr>
          </a:p>
          <a:p>
            <a:pPr algn="l"/>
            <a:r>
              <a:rPr lang="en-US" sz="1600" b="1" dirty="0">
                <a:solidFill>
                  <a:srgbClr val="000000"/>
                </a:solidFill>
                <a:latin typeface="Calibri" panose="020F0502020204030204" pitchFamily="34" charset="0"/>
                <a:cs typeface="Calibri" panose="020F0502020204030204" pitchFamily="34" charset="0"/>
              </a:rPr>
              <a:t>IS|AS</a:t>
            </a:r>
          </a:p>
          <a:p>
            <a:pPr algn="l"/>
            <a:r>
              <a:rPr lang="en-US" sz="1600" b="1" dirty="0">
                <a:solidFill>
                  <a:srgbClr val="000000"/>
                </a:solidFill>
                <a:latin typeface="Calibri" panose="020F0502020204030204" pitchFamily="34" charset="0"/>
                <a:cs typeface="Calibri" panose="020F0502020204030204" pitchFamily="34" charset="0"/>
              </a:rPr>
              <a:t>  [</a:t>
            </a:r>
            <a:r>
              <a:rPr lang="en-US" sz="1600" b="1" i="1" dirty="0">
                <a:solidFill>
                  <a:srgbClr val="000000"/>
                </a:solidFill>
                <a:latin typeface="Calibri" panose="020F0502020204030204" pitchFamily="34" charset="0"/>
                <a:cs typeface="Calibri" panose="020F0502020204030204" pitchFamily="34" charset="0"/>
              </a:rPr>
              <a:t>declaración_variables_locales</a:t>
            </a:r>
            <a:r>
              <a:rPr lang="en-US" sz="1600" b="1" dirty="0">
                <a:solidFill>
                  <a:srgbClr val="000000"/>
                </a:solidFill>
                <a:latin typeface="Calibri" panose="020F0502020204030204" pitchFamily="34" charset="0"/>
                <a:cs typeface="Calibri" panose="020F0502020204030204" pitchFamily="34" charset="0"/>
              </a:rPr>
              <a:t>; …]</a:t>
            </a:r>
          </a:p>
          <a:p>
            <a:pPr algn="l" eaLnBrk="0" hangingPunct="0"/>
            <a:r>
              <a:rPr lang="es-ES" sz="1600" b="1" dirty="0">
                <a:latin typeface="Calibri" panose="020F0502020204030204" pitchFamily="34" charset="0"/>
                <a:cs typeface="Calibri" panose="020F0502020204030204" pitchFamily="34" charset="0"/>
              </a:rPr>
              <a:t>BEGIN</a:t>
            </a:r>
            <a:br>
              <a:rPr lang="es-ES" sz="1600" b="1" dirty="0">
                <a:latin typeface="Calibri" panose="020F0502020204030204" pitchFamily="34" charset="0"/>
                <a:cs typeface="Calibri" panose="020F0502020204030204" pitchFamily="34" charset="0"/>
              </a:rPr>
            </a:br>
            <a:r>
              <a:rPr lang="es-ES" sz="1600" b="1" dirty="0">
                <a:latin typeface="Calibri" panose="020F0502020204030204" pitchFamily="34" charset="0"/>
                <a:cs typeface="Calibri" panose="020F0502020204030204" pitchFamily="34" charset="0"/>
              </a:rPr>
              <a:t>  -- Sentencias </a:t>
            </a:r>
            <a:r>
              <a:rPr lang="es-MX" sz="1600" b="1" dirty="0">
                <a:latin typeface="Calibri" panose="020F0502020204030204" pitchFamily="34" charset="0"/>
                <a:cs typeface="Calibri" panose="020F0502020204030204" pitchFamily="34" charset="0"/>
              </a:rPr>
              <a:t>ejecutables SQL y PL/SQL                Bloque PL/SQL estándar</a:t>
            </a:r>
          </a:p>
          <a:p>
            <a:pPr algn="l" eaLnBrk="0" hangingPunct="0"/>
            <a:r>
              <a:rPr lang="es-ES" sz="1600" b="1" dirty="0">
                <a:latin typeface="Calibri" panose="020F0502020204030204" pitchFamily="34" charset="0"/>
                <a:cs typeface="Calibri" panose="020F0502020204030204" pitchFamily="34" charset="0"/>
              </a:rPr>
              <a:t>[EXCEPTION]</a:t>
            </a:r>
            <a:br>
              <a:rPr lang="es-ES" sz="1600" b="1" dirty="0">
                <a:latin typeface="Calibri" panose="020F0502020204030204" pitchFamily="34" charset="0"/>
                <a:cs typeface="Calibri" panose="020F0502020204030204" pitchFamily="34" charset="0"/>
              </a:rPr>
            </a:br>
            <a:r>
              <a:rPr lang="es-ES" sz="1600" b="1" dirty="0">
                <a:latin typeface="Calibri" panose="020F0502020204030204" pitchFamily="34" charset="0"/>
                <a:cs typeface="Calibri" panose="020F0502020204030204" pitchFamily="34" charset="0"/>
              </a:rPr>
              <a:t>  -- Sentencias control de excepciones</a:t>
            </a:r>
          </a:p>
          <a:p>
            <a:pPr algn="l" eaLnBrk="0" hangingPunct="0"/>
            <a:r>
              <a:rPr lang="es-ES" sz="1600" b="1" dirty="0">
                <a:latin typeface="Calibri" panose="020F0502020204030204" pitchFamily="34" charset="0"/>
                <a:cs typeface="Calibri" panose="020F0502020204030204" pitchFamily="34" charset="0"/>
              </a:rPr>
              <a:t>END [</a:t>
            </a:r>
            <a:r>
              <a:rPr lang="en-US" sz="1600" b="1" i="1" dirty="0">
                <a:solidFill>
                  <a:srgbClr val="000000"/>
                </a:solidFill>
                <a:latin typeface="Calibri" panose="020F0502020204030204" pitchFamily="34" charset="0"/>
                <a:cs typeface="Calibri" panose="020F0502020204030204" pitchFamily="34" charset="0"/>
              </a:rPr>
              <a:t>nombre_procedimiento</a:t>
            </a:r>
            <a:r>
              <a:rPr lang="es-ES" sz="1600" b="1" dirty="0">
                <a:latin typeface="Calibri" panose="020F0502020204030204" pitchFamily="34" charset="0"/>
                <a:cs typeface="Calibri" panose="020F0502020204030204" pitchFamily="34" charset="0"/>
              </a:rPr>
              <a:t>];</a:t>
            </a:r>
            <a:endParaRPr lang="en-US" sz="1600" b="1" dirty="0">
              <a:latin typeface="Calibri" panose="020F0502020204030204" pitchFamily="34" charset="0"/>
              <a:cs typeface="Calibri" panose="020F0502020204030204" pitchFamily="34" charset="0"/>
            </a:endParaRPr>
          </a:p>
          <a:p>
            <a:pPr algn="l"/>
            <a:endParaRPr lang="en-US" sz="1600" b="1" dirty="0"/>
          </a:p>
        </p:txBody>
      </p:sp>
      <p:sp>
        <p:nvSpPr>
          <p:cNvPr id="15" name="Rectangle 6">
            <a:extLst>
              <a:ext uri="{FF2B5EF4-FFF2-40B4-BE49-F238E27FC236}">
                <a16:creationId xmlns:a16="http://schemas.microsoft.com/office/drawing/2014/main" id="{4D6DEA4F-9A29-46A6-8AEC-D1FB893F6A59}"/>
              </a:ext>
            </a:extLst>
          </p:cNvPr>
          <p:cNvSpPr>
            <a:spLocks noChangeArrowheads="1"/>
          </p:cNvSpPr>
          <p:nvPr/>
        </p:nvSpPr>
        <p:spPr bwMode="auto">
          <a:xfrm>
            <a:off x="1196975" y="4655127"/>
            <a:ext cx="3581400" cy="1831025"/>
          </a:xfrm>
          <a:prstGeom prst="rect">
            <a:avLst/>
          </a:prstGeom>
          <a:noFill/>
          <a:ln w="50800">
            <a:solidFill>
              <a:srgbClr val="B80000"/>
            </a:solidFill>
            <a:miter lim="800000"/>
            <a:headEnd/>
            <a:tailEnd/>
          </a:ln>
        </p:spPr>
        <p:txBody>
          <a:bodyPr wrap="none" anchor="ctr"/>
          <a:lstStyle/>
          <a:p>
            <a:pPr algn="l"/>
            <a:endParaRPr lang="es-CL" sz="1800" dirty="0"/>
          </a:p>
        </p:txBody>
      </p:sp>
      <p:sp>
        <p:nvSpPr>
          <p:cNvPr id="16" name="8 Abrir llave">
            <a:extLst>
              <a:ext uri="{FF2B5EF4-FFF2-40B4-BE49-F238E27FC236}">
                <a16:creationId xmlns:a16="http://schemas.microsoft.com/office/drawing/2014/main" id="{3FDF0937-386E-4A00-97E2-E8F3AE55A7EF}"/>
              </a:ext>
            </a:extLst>
          </p:cNvPr>
          <p:cNvSpPr>
            <a:spLocks/>
          </p:cNvSpPr>
          <p:nvPr/>
        </p:nvSpPr>
        <p:spPr bwMode="auto">
          <a:xfrm rot="10800000">
            <a:off x="4811625" y="4658817"/>
            <a:ext cx="410810" cy="1843959"/>
          </a:xfrm>
          <a:prstGeom prst="leftBrace">
            <a:avLst>
              <a:gd name="adj1" fmla="val 7090"/>
              <a:gd name="adj2" fmla="val 50000"/>
            </a:avLst>
          </a:prstGeom>
          <a:noFill/>
          <a:ln w="63500" algn="ctr">
            <a:solidFill>
              <a:srgbClr val="C00000"/>
            </a:solidFill>
            <a:round/>
            <a:headEnd/>
            <a:tailEnd/>
          </a:ln>
        </p:spPr>
        <p:txBody>
          <a:bodyPr rot="10800000" anchor="ctr"/>
          <a:lstStyle/>
          <a:p>
            <a:pPr algn="l">
              <a:defRPr/>
            </a:pPr>
            <a:endParaRPr lang="es-CL" dirty="0">
              <a:latin typeface="+mn-lt"/>
              <a:cs typeface="+mn-cs"/>
            </a:endParaRPr>
          </a:p>
        </p:txBody>
      </p:sp>
    </p:spTree>
    <p:extLst>
      <p:ext uri="{BB962C8B-B14F-4D97-AF65-F5344CB8AC3E}">
        <p14:creationId xmlns:p14="http://schemas.microsoft.com/office/powerpoint/2010/main" val="2196420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Ventajas de usar Subprogramas  PL/SQL</a:t>
            </a:r>
          </a:p>
        </p:txBody>
      </p:sp>
      <p:pic>
        <p:nvPicPr>
          <p:cNvPr id="5" name="Imagen 4">
            <a:extLst>
              <a:ext uri="{FF2B5EF4-FFF2-40B4-BE49-F238E27FC236}">
                <a16:creationId xmlns:a16="http://schemas.microsoft.com/office/drawing/2014/main" id="{FEC25D3E-EF01-4938-B99E-5C04F4999BF8}"/>
              </a:ext>
            </a:extLst>
          </p:cNvPr>
          <p:cNvPicPr>
            <a:picLocks noChangeAspect="1"/>
          </p:cNvPicPr>
          <p:nvPr/>
        </p:nvPicPr>
        <p:blipFill>
          <a:blip r:embed="rId3"/>
          <a:stretch>
            <a:fillRect/>
          </a:stretch>
        </p:blipFill>
        <p:spPr>
          <a:xfrm>
            <a:off x="563532" y="1518530"/>
            <a:ext cx="8016935" cy="4718713"/>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Dependencias de los Subprogramas PL/SQL</a:t>
            </a:r>
          </a:p>
        </p:txBody>
      </p:sp>
      <p:pic>
        <p:nvPicPr>
          <p:cNvPr id="4" name="Imagen 3">
            <a:extLst>
              <a:ext uri="{FF2B5EF4-FFF2-40B4-BE49-F238E27FC236}">
                <a16:creationId xmlns:a16="http://schemas.microsoft.com/office/drawing/2014/main" id="{81870594-8C92-4E82-A8D5-233C156A6A88}"/>
              </a:ext>
            </a:extLst>
          </p:cNvPr>
          <p:cNvPicPr>
            <a:picLocks noChangeAspect="1"/>
          </p:cNvPicPr>
          <p:nvPr/>
        </p:nvPicPr>
        <p:blipFill>
          <a:blip r:embed="rId3"/>
          <a:stretch>
            <a:fillRect/>
          </a:stretch>
        </p:blipFill>
        <p:spPr>
          <a:xfrm>
            <a:off x="511712" y="1252787"/>
            <a:ext cx="8120576" cy="5017443"/>
          </a:xfrm>
          <a:prstGeom prst="rect">
            <a:avLst/>
          </a:prstGeom>
        </p:spPr>
      </p:pic>
    </p:spTree>
    <p:extLst>
      <p:ext uri="{BB962C8B-B14F-4D97-AF65-F5344CB8AC3E}">
        <p14:creationId xmlns:p14="http://schemas.microsoft.com/office/powerpoint/2010/main" val="421997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Privilegios para los Subprogramas PL/SQL</a:t>
            </a:r>
          </a:p>
        </p:txBody>
      </p:sp>
      <p:pic>
        <p:nvPicPr>
          <p:cNvPr id="2" name="Imagen 1">
            <a:extLst>
              <a:ext uri="{FF2B5EF4-FFF2-40B4-BE49-F238E27FC236}">
                <a16:creationId xmlns:a16="http://schemas.microsoft.com/office/drawing/2014/main" id="{F8E79F91-A332-4C37-9798-BCC36FEED276}"/>
              </a:ext>
            </a:extLst>
          </p:cNvPr>
          <p:cNvPicPr>
            <a:picLocks noChangeAspect="1"/>
          </p:cNvPicPr>
          <p:nvPr/>
        </p:nvPicPr>
        <p:blipFill>
          <a:blip r:embed="rId3"/>
          <a:stretch>
            <a:fillRect/>
          </a:stretch>
        </p:blipFill>
        <p:spPr>
          <a:xfrm>
            <a:off x="328047" y="1603898"/>
            <a:ext cx="8487905" cy="4381266"/>
          </a:xfrm>
          <a:prstGeom prst="rect">
            <a:avLst/>
          </a:prstGeom>
        </p:spPr>
      </p:pic>
    </p:spTree>
    <p:extLst>
      <p:ext uri="{BB962C8B-B14F-4D97-AF65-F5344CB8AC3E}">
        <p14:creationId xmlns:p14="http://schemas.microsoft.com/office/powerpoint/2010/main" val="806642838"/>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501A08-2F57-423D-BCA0-209968457F3B}"/>
</file>

<file path=customXml/itemProps2.xml><?xml version="1.0" encoding="utf-8"?>
<ds:datastoreItem xmlns:ds="http://schemas.openxmlformats.org/officeDocument/2006/customXml" ds:itemID="{39D1D565-36AF-4C1F-9939-A7C3431860BF}"/>
</file>

<file path=customXml/itemProps3.xml><?xml version="1.0" encoding="utf-8"?>
<ds:datastoreItem xmlns:ds="http://schemas.openxmlformats.org/officeDocument/2006/customXml" ds:itemID="{1F8F4401-5C01-40D7-AE6D-9199B14151C5}"/>
</file>

<file path=docProps/app.xml><?xml version="1.0" encoding="utf-8"?>
<Properties xmlns="http://schemas.openxmlformats.org/officeDocument/2006/extended-properties" xmlns:vt="http://schemas.openxmlformats.org/officeDocument/2006/docPropsVTypes">
  <TotalTime>13225</TotalTime>
  <Words>9939</Words>
  <Application>Microsoft Office PowerPoint</Application>
  <PresentationFormat>Presentación en pantalla (4:3)</PresentationFormat>
  <Paragraphs>686</Paragraphs>
  <Slides>41</Slides>
  <Notes>39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Roboto Mono</vt:lpstr>
      <vt:lpstr>Arial Black</vt:lpstr>
      <vt:lpstr>Calibri</vt:lpstr>
      <vt:lpstr>Bebas Neue</vt:lpstr>
      <vt:lpstr>Courier New</vt:lpstr>
      <vt:lpstr>Arial</vt:lpstr>
      <vt:lpstr>Franklin Gothic</vt:lpstr>
      <vt:lpstr>Roboto Condensed</vt:lpstr>
      <vt:lpstr>Tema de Office</vt:lpstr>
      <vt:lpstr>Creando Procedimientos Almacenados</vt:lpstr>
      <vt:lpstr>Experiencia de Aprendizaje y Competencia Asociada</vt:lpstr>
      <vt:lpstr>Objetivos de la Clase</vt:lpstr>
      <vt:lpstr>Subprogramas PL/SQL</vt:lpstr>
      <vt:lpstr>Subprograma PL/SQL</vt:lpstr>
      <vt:lpstr>Estructura de un Subprograma PL/SQL</vt:lpstr>
      <vt:lpstr>Ventajas de usar Subprogramas  PL/SQL</vt:lpstr>
      <vt:lpstr>Dependencias de los Subprogramas PL/SQL</vt:lpstr>
      <vt:lpstr>Privilegios para los Subprogramas PL/SQL</vt:lpstr>
      <vt:lpstr>Bloques Anónimos Versus Subprogramas PL/SQL</vt:lpstr>
      <vt:lpstr>Creando Procedimientos Almacenados</vt:lpstr>
      <vt:lpstr>Características de un Procedimiento Almacenado</vt:lpstr>
      <vt:lpstr>Creación de un Procedimiento Almacenado</vt:lpstr>
      <vt:lpstr>Crear un Procedimiento Almacenado</vt:lpstr>
      <vt:lpstr>Crear un Procedimiento Almacenado</vt:lpstr>
      <vt:lpstr>Crear un Procedimiento Almacenado</vt:lpstr>
      <vt:lpstr>Ejecutar un Procedimiento Almacenado</vt:lpstr>
      <vt:lpstr>Eliminar un Procedimiento Almacenado</vt:lpstr>
      <vt:lpstr>Incorporando Complejidad a los Procedimientos Almacenados</vt:lpstr>
      <vt:lpstr>Uso de Parámetros en los Subprogramas</vt:lpstr>
      <vt:lpstr>Parámetros Formales</vt:lpstr>
      <vt:lpstr>Parámetros Actuales</vt:lpstr>
      <vt:lpstr>Modos de los Parámetros Formales</vt:lpstr>
      <vt:lpstr>Uso de Parámetros IN</vt:lpstr>
      <vt:lpstr>Uso de Parámetros IN</vt:lpstr>
      <vt:lpstr>Uso de Parámetros IN</vt:lpstr>
      <vt:lpstr>Uso de Parámetro OUT</vt:lpstr>
      <vt:lpstr>Uso de Parámetro OUT</vt:lpstr>
      <vt:lpstr>Uso de Parámetro OUT</vt:lpstr>
      <vt:lpstr>Uso de Parámetro IN OUT</vt:lpstr>
      <vt:lpstr>Uso de Parámetro IN OUT</vt:lpstr>
      <vt:lpstr>Uso de Parámetro IN OUT</vt:lpstr>
      <vt:lpstr>Métodos para los Parámetros Actuales</vt:lpstr>
      <vt:lpstr>Métodos para los Parámetros Actuales</vt:lpstr>
      <vt:lpstr>Ejecución Simultánea de Procedimientos Almacenados</vt:lpstr>
      <vt:lpstr>Ejecutar un Procedimiento desde otro Procedimiento</vt:lpstr>
      <vt:lpstr>Ejecutar un Procedimiento desde otro Procedimiento</vt:lpstr>
      <vt:lpstr>Ejecutar un Procedimiento desde otro Procedimiento</vt:lpstr>
      <vt:lpstr>Excepciones Manejadas en los Procedimientos</vt:lpstr>
      <vt:lpstr>Excepciones Manejadas en los Procedimientos</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Gajardo</cp:lastModifiedBy>
  <cp:revision>795</cp:revision>
  <dcterms:modified xsi:type="dcterms:W3CDTF">2021-06-09T22:04:02Z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